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59" r:id="rId4"/>
    <p:sldId id="260" r:id="rId5"/>
    <p:sldId id="265" r:id="rId6"/>
    <p:sldId id="263" r:id="rId7"/>
    <p:sldId id="261" r:id="rId8"/>
    <p:sldId id="264" r:id="rId9"/>
    <p:sldId id="266" r:id="rId10"/>
    <p:sldId id="267" r:id="rId11"/>
    <p:sldId id="268" r:id="rId12"/>
    <p:sldId id="270" r:id="rId13"/>
    <p:sldId id="269" r:id="rId14"/>
    <p:sldId id="272" r:id="rId15"/>
    <p:sldId id="274" r:id="rId16"/>
    <p:sldId id="275" r:id="rId17"/>
    <p:sldId id="276" r:id="rId18"/>
    <p:sldId id="277" r:id="rId19"/>
    <p:sldId id="279" r:id="rId20"/>
    <p:sldId id="280" r:id="rId21"/>
    <p:sldId id="281" r:id="rId22"/>
    <p:sldId id="278" r:id="rId23"/>
    <p:sldId id="282" r:id="rId24"/>
    <p:sldId id="284" r:id="rId25"/>
    <p:sldId id="283" r:id="rId26"/>
    <p:sldId id="286" r:id="rId27"/>
    <p:sldId id="292" r:id="rId28"/>
    <p:sldId id="285" r:id="rId29"/>
    <p:sldId id="287" r:id="rId30"/>
    <p:sldId id="291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50" autoAdjust="0"/>
    <p:restoredTop sz="94660"/>
  </p:normalViewPr>
  <p:slideViewPr>
    <p:cSldViewPr>
      <p:cViewPr>
        <p:scale>
          <a:sx n="97" d="100"/>
          <a:sy n="97" d="100"/>
        </p:scale>
        <p:origin x="-66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4F35C-865C-44CB-A0AB-5B70980F710A}" type="datetimeFigureOut">
              <a:rPr lang="ru-RU"/>
              <a:pPr>
                <a:defRPr/>
              </a:pPr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C1B9D-7755-4969-90D2-162DCC3B52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32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5FE05-F24C-4AA1-B797-0609F6B68485}" type="datetimeFigureOut">
              <a:rPr lang="ru-RU"/>
              <a:pPr>
                <a:defRPr/>
              </a:pPr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9BD28-702C-4088-B10C-DF9825FB50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558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D6806-1D12-4746-97B8-D633D5A25AA1}" type="datetimeFigureOut">
              <a:rPr lang="ru-RU"/>
              <a:pPr>
                <a:defRPr/>
              </a:pPr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0C5AA-047D-44DE-9ABF-8BDE286BC3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458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B5B08-D106-47FD-BA43-560F95A9D31D}" type="datetimeFigureOut">
              <a:rPr lang="ru-RU"/>
              <a:pPr>
                <a:defRPr/>
              </a:pPr>
              <a:t>15.09.2015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6CF44-A002-4F3B-8C3F-D73D086A7A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338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9A276-B2A5-411D-88B7-331B77E515BE}" type="datetimeFigureOut">
              <a:rPr lang="ru-RU"/>
              <a:pPr>
                <a:defRPr/>
              </a:pPr>
              <a:t>15.09.2015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446AA-FFF7-46DE-A0E0-04982871F4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92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1F7E9-74F9-42DD-9E5C-561D3F6AE10A}" type="datetimeFigureOut">
              <a:rPr lang="ru-RU"/>
              <a:pPr>
                <a:defRPr/>
              </a:pPr>
              <a:t>15.09.2015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7C8A5-1242-47DD-9C6E-9F4FABE0E7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701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54E34-3004-4082-ACB4-3F4D937C12A6}" type="datetimeFigureOut">
              <a:rPr lang="ru-RU"/>
              <a:pPr>
                <a:defRPr/>
              </a:pPr>
              <a:t>15.09.2015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D48E2-A9CC-4E11-B87F-885B1D9008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804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BF3D1-62F6-4D77-9055-F78908D03083}" type="datetimeFigureOut">
              <a:rPr lang="ru-RU"/>
              <a:pPr>
                <a:defRPr/>
              </a:pPr>
              <a:t>15.09.2015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FF929-9E86-45D2-BD01-28AD2FDEF7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48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FFF8-1ADC-4073-A8D5-7989EC36F4E7}" type="datetimeFigureOut">
              <a:rPr lang="ru-RU"/>
              <a:pPr>
                <a:defRPr/>
              </a:pPr>
              <a:t>15.09.2015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E4246-B40F-49BA-BF14-807A9D3379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615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FDBB09-5783-4214-AB69-261F7A301E98}" type="datetimeFigureOut">
              <a:rPr lang="ru-RU"/>
              <a:pPr>
                <a:defRPr/>
              </a:pPr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4D5EC-831C-45BC-8E08-518588F437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861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68493-1AA9-442B-9361-839C297F10E9}" type="datetimeFigureOut">
              <a:rPr lang="ru-RU"/>
              <a:pPr>
                <a:defRPr/>
              </a:pPr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D37F0-3BE2-4065-ADF0-855EBC0A9D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282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77EF32-AC45-4B7B-81D5-F8A1D15E7BD7}" type="datetimeFigureOut">
              <a:rPr lang="ru-RU"/>
              <a:pPr>
                <a:defRPr/>
              </a:pPr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41E42A-330D-4C4E-8346-387214A054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2843808" y="692695"/>
            <a:ext cx="5614392" cy="2232249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ea typeface="Times New Roman"/>
              </a:rPr>
              <a:t>Тамбовское областное </a:t>
            </a:r>
            <a:br>
              <a:rPr lang="ru-RU" sz="2000" b="1" dirty="0" smtClean="0">
                <a:ea typeface="Times New Roman"/>
              </a:rPr>
            </a:br>
            <a:r>
              <a:rPr lang="ru-RU" sz="2000" b="1" dirty="0" smtClean="0">
                <a:ea typeface="Times New Roman"/>
              </a:rPr>
              <a:t>государственное казённое учреждение социального обслуживания населения</a:t>
            </a:r>
            <a:r>
              <a:rPr lang="ru-RU" sz="2000" dirty="0" smtClean="0">
                <a:ea typeface="Times New Roman"/>
              </a:rPr>
              <a:t/>
            </a:r>
            <a:br>
              <a:rPr lang="ru-RU" sz="2000" dirty="0" smtClean="0">
                <a:ea typeface="Times New Roman"/>
              </a:rPr>
            </a:br>
            <a:r>
              <a:rPr lang="ru-RU" sz="2000" b="1" dirty="0" smtClean="0">
                <a:ea typeface="Times New Roman"/>
              </a:rPr>
              <a:t>«Центр социальной помощи семье и детям «Жемчужина леса»</a:t>
            </a:r>
            <a:endParaRPr lang="ru-RU" sz="2000" dirty="0">
              <a:effectLst/>
              <a:ea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96952"/>
            <a:ext cx="6400800" cy="2641848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/>
                </a:solidFill>
              </a:rPr>
              <a:t>Отчёт в слайдах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/>
                </a:solidFill>
              </a:rPr>
              <a:t>о проведении первой лагерной 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/>
                </a:solidFill>
              </a:rPr>
              <a:t>оздоровительной  </a:t>
            </a:r>
            <a:r>
              <a:rPr lang="ru-RU" b="1" dirty="0">
                <a:solidFill>
                  <a:schemeClr val="tx1"/>
                </a:solidFill>
              </a:rPr>
              <a:t>(</a:t>
            </a:r>
            <a:r>
              <a:rPr lang="ru-RU" b="1" dirty="0" smtClean="0">
                <a:solidFill>
                  <a:schemeClr val="tx1"/>
                </a:solidFill>
              </a:rPr>
              <a:t>специализированной </a:t>
            </a:r>
            <a:r>
              <a:rPr lang="ru-RU" b="1" dirty="0">
                <a:solidFill>
                  <a:schemeClr val="tx1"/>
                </a:solidFill>
              </a:rPr>
              <a:t>) </a:t>
            </a:r>
            <a:r>
              <a:rPr lang="ru-RU" b="1" dirty="0" smtClean="0">
                <a:solidFill>
                  <a:schemeClr val="tx1"/>
                </a:solidFill>
              </a:rPr>
              <a:t>смены</a:t>
            </a:r>
            <a:endParaRPr lang="ru-RU" b="1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«Под флагом России»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/>
            </a:r>
            <a:br>
              <a:rPr lang="ru-RU" b="1" dirty="0">
                <a:solidFill>
                  <a:schemeClr val="tx1"/>
                </a:solidFill>
              </a:rPr>
            </a:br>
            <a:endParaRPr lang="ru-RU" b="1" dirty="0" smtClean="0">
              <a:solidFill>
                <a:schemeClr val="tx1"/>
              </a:solidFill>
            </a:endParaRPr>
          </a:p>
          <a:p>
            <a:pPr lvl="0" fontAlgn="auto">
              <a:spcAft>
                <a:spcPts val="0"/>
              </a:spcAft>
              <a:defRPr/>
            </a:pPr>
            <a:endParaRPr lang="ru-RU" sz="2900" b="1" dirty="0" smtClean="0">
              <a:solidFill>
                <a:prstClr val="black"/>
              </a:solidFill>
            </a:endParaRPr>
          </a:p>
          <a:p>
            <a:pPr lvl="0" fontAlgn="auto">
              <a:spcAft>
                <a:spcPts val="0"/>
              </a:spcAft>
              <a:defRPr/>
            </a:pPr>
            <a:r>
              <a:rPr lang="ru-RU" sz="2900" b="1" dirty="0" smtClean="0">
                <a:solidFill>
                  <a:prstClr val="black"/>
                </a:solidFill>
              </a:rPr>
              <a:t>Летний отдых  </a:t>
            </a:r>
            <a:r>
              <a:rPr lang="ru-RU" sz="2900" b="1" dirty="0">
                <a:solidFill>
                  <a:prstClr val="black"/>
                </a:solidFill>
              </a:rPr>
              <a:t>2015</a:t>
            </a:r>
          </a:p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1268760"/>
            <a:ext cx="5256584" cy="1008112"/>
          </a:xfrm>
        </p:spPr>
        <p:txBody>
          <a:bodyPr/>
          <a:lstStyle/>
          <a:p>
            <a:pPr algn="l"/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«От того, как мы воспитаем молодёжь, зависит то, сможет ли Россия сберечь и приумножить саму себя. Сможет ли она быть современной, перспективной, эффективно 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развивающейся,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но в то же время сможет ли не растерять себя как нацию, не утратить 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свою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564904"/>
            <a:ext cx="4392488" cy="3561259"/>
          </a:xfrm>
        </p:spPr>
        <p:txBody>
          <a:bodyPr/>
          <a:lstStyle/>
          <a:p>
            <a:pPr marL="0" lvl="0" indent="0" algn="just">
              <a:spcBef>
                <a:spcPts val="500"/>
              </a:spcBef>
              <a:spcAft>
                <a:spcPts val="500"/>
              </a:spcAft>
              <a:buNone/>
            </a:pP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самобытность 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в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</a:rPr>
              <a:t>очень непростой современной обстановке… Мы должны строить своё будущее на прочном фундаменте. И такой фундамент – это патриотизм. Это уважение к своей истории и традициям, духовным ценностям наших народов, нашей тысячелетней культуре и уникальному опыту сосуществования сотен народов и языков на территории России. Это ответственность за свою страну и её будущее» </a:t>
            </a:r>
          </a:p>
          <a:p>
            <a:pPr marL="0" lvl="0" indent="0" algn="just">
              <a:spcBef>
                <a:spcPts val="500"/>
              </a:spcBef>
              <a:spcAft>
                <a:spcPts val="500"/>
              </a:spcAft>
              <a:buNone/>
            </a:pP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</a:rPr>
              <a:t>             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Владимир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</a:rPr>
              <a:t>Владимирович Путин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636912"/>
            <a:ext cx="2808312" cy="3096344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463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87824" y="1052736"/>
            <a:ext cx="5256584" cy="1584176"/>
          </a:xfrm>
        </p:spPr>
        <p:txBody>
          <a:bodyPr/>
          <a:lstStyle/>
          <a:p>
            <a:pPr algn="just"/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   Несмотря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на всплеск патриотизма в стране, деятельность по данному направлению требует активизации, так как стала всё более заметной постепенная утрата обществом традиционно патриотического сознания.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331640" y="2636912"/>
            <a:ext cx="6984776" cy="3345235"/>
          </a:xfrm>
        </p:spPr>
        <p:txBody>
          <a:bodyPr/>
          <a:lstStyle/>
          <a:p>
            <a:pPr marL="0" lvl="0" indent="0" algn="just">
              <a:spcAft>
                <a:spcPts val="0"/>
              </a:spcAft>
              <a:buNone/>
            </a:pP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>    Патриотизм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ещё не стал в полной мере объединяющей основой  российского общества, не на должном уровне проводится подготовка молодёжи к участию в общественно-политической жизни страны, проявляется устойчивая тенденция падения престижа службы в армии. </a:t>
            </a:r>
            <a:endParaRPr lang="ru-RU" sz="2000" dirty="0" smtClean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0" lvl="0" indent="0" algn="just">
              <a:spcAft>
                <a:spcPts val="0"/>
              </a:spcAft>
              <a:buNone/>
            </a:pP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>  В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этих условиях очевидна неотложность решения проблем воспитания патриотического сознания  у молодого поколения, как на уровне государства, так  и на уровне  отдельно взятого  учреждения.</a:t>
            </a:r>
            <a:endParaRPr lang="ru-RU" sz="20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66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692696"/>
            <a:ext cx="5472608" cy="1656184"/>
          </a:xfrm>
        </p:spPr>
        <p:txBody>
          <a:bodyPr/>
          <a:lstStyle/>
          <a:p>
            <a:pPr algn="just"/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    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Программа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1-й летней смены в 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  Тамбовском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областном государственном казённом учреждении социального обслуживания 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населения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«Центр социальной помощи семье и детям «Жемчужина леса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» 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«Под флагом России» </a:t>
            </a:r>
            <a:r>
              <a:rPr lang="ru-RU" sz="1800" dirty="0" smtClean="0">
                <a:latin typeface="Times New Roman"/>
                <a:ea typeface="Times New Roman"/>
              </a:rPr>
              <a:t>составлена в рамках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636912"/>
            <a:ext cx="3312368" cy="3456384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dirty="0">
                <a:latin typeface="Times New Roman"/>
                <a:ea typeface="Times New Roman"/>
              </a:rPr>
              <a:t>Государственной программы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ru-RU" sz="1800" dirty="0" smtClean="0">
                <a:latin typeface="Times New Roman"/>
                <a:ea typeface="Times New Roman"/>
              </a:rPr>
              <a:t>«Патриотическое </a:t>
            </a:r>
            <a:r>
              <a:rPr lang="ru-RU" sz="1800" dirty="0">
                <a:latin typeface="Times New Roman"/>
                <a:ea typeface="Times New Roman"/>
              </a:rPr>
              <a:t>воспитание граждан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на 2011–2015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годы»</a:t>
            </a:r>
            <a:r>
              <a:rPr lang="ru-RU" sz="1800" dirty="0">
                <a:latin typeface="Times New Roman"/>
              </a:rPr>
              <a:t> </a:t>
            </a:r>
            <a:r>
              <a:rPr lang="ru-RU" sz="1800" dirty="0" smtClean="0">
                <a:latin typeface="Times New Roman"/>
                <a:ea typeface="Times New Roman"/>
              </a:rPr>
              <a:t>и </a:t>
            </a:r>
            <a:r>
              <a:rPr lang="ru-RU" sz="1800" dirty="0">
                <a:latin typeface="Times New Roman"/>
                <a:ea typeface="Times New Roman"/>
              </a:rPr>
              <a:t>областной целевой программы </a:t>
            </a:r>
            <a:r>
              <a:rPr lang="ru-RU" sz="1800" dirty="0" smtClean="0">
                <a:latin typeface="Times New Roman"/>
                <a:ea typeface="Times New Roman"/>
              </a:rPr>
              <a:t>«Патриотическое </a:t>
            </a:r>
            <a:r>
              <a:rPr lang="ru-RU" sz="1800" dirty="0">
                <a:latin typeface="Times New Roman"/>
                <a:ea typeface="Times New Roman"/>
              </a:rPr>
              <a:t>воспитание граждан Тамбовской </a:t>
            </a:r>
            <a:r>
              <a:rPr lang="ru-RU" sz="1800" dirty="0" smtClean="0">
                <a:latin typeface="Times New Roman"/>
                <a:ea typeface="Times New Roman"/>
              </a:rPr>
              <a:t>области на 2011-2015 годы», а также в рамках комплексной программы оздоровления и социального развития детей «Лето в Жемчужине 2015»</a:t>
            </a:r>
            <a:endParaRPr lang="ru-RU" sz="18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420888"/>
            <a:ext cx="3960440" cy="3672408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151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980728"/>
            <a:ext cx="5184576" cy="1944216"/>
          </a:xfrm>
        </p:spPr>
        <p:txBody>
          <a:bodyPr/>
          <a:lstStyle/>
          <a:p>
            <a:pPr algn="l">
              <a:spcAft>
                <a:spcPts val="0"/>
              </a:spcAft>
            </a:pPr>
            <a:r>
              <a:rPr lang="ru-RU" sz="2400" dirty="0" smtClean="0">
                <a:latin typeface="Times New Roman"/>
                <a:ea typeface="Times New Roman"/>
              </a:rPr>
              <a:t/>
            </a:r>
            <a:br>
              <a:rPr lang="ru-RU" sz="2400" dirty="0" smtClean="0">
                <a:latin typeface="Times New Roman"/>
                <a:ea typeface="Times New Roman"/>
              </a:rPr>
            </a:br>
            <a:r>
              <a:rPr lang="ru-RU" sz="2000" dirty="0" smtClean="0">
                <a:latin typeface="Times New Roman"/>
                <a:ea typeface="Times New Roman"/>
              </a:rPr>
              <a:t>Цель </a:t>
            </a:r>
            <a:r>
              <a:rPr lang="ru-RU" sz="2000" dirty="0">
                <a:latin typeface="Times New Roman"/>
                <a:ea typeface="Times New Roman"/>
              </a:rPr>
              <a:t>Программы: </a:t>
            </a:r>
            <a:r>
              <a:rPr lang="ru-RU" sz="2000" dirty="0" smtClean="0">
                <a:latin typeface="Times New Roman"/>
                <a:ea typeface="Times New Roman"/>
              </a:rPr>
              <a:t>создание </a:t>
            </a:r>
            <a:r>
              <a:rPr lang="ru-RU" sz="2000" dirty="0">
                <a:latin typeface="Times New Roman"/>
                <a:ea typeface="Times New Roman"/>
              </a:rPr>
              <a:t>условий для  формирования личности гражданина и патриота России с присущими ему ценностями, взглядами, ориентациями, установками, мотивами </a:t>
            </a:r>
            <a:r>
              <a:rPr lang="ru-RU" sz="2000" dirty="0" smtClean="0">
                <a:latin typeface="Times New Roman"/>
                <a:ea typeface="Times New Roman"/>
              </a:rPr>
              <a:t>деятельности и поведения</a:t>
            </a:r>
            <a:r>
              <a:rPr lang="ru-RU" sz="2000" dirty="0">
                <a:latin typeface="Times New Roman"/>
                <a:ea typeface="Times New Roman"/>
              </a:rPr>
              <a:t>. </a:t>
            </a:r>
            <a:r>
              <a:rPr lang="ru-RU" sz="2400" dirty="0">
                <a:latin typeface="Times New Roman"/>
                <a:ea typeface="Times New Roman"/>
              </a:rPr>
              <a:t/>
            </a:r>
            <a:br>
              <a:rPr lang="ru-RU" sz="2400" dirty="0">
                <a:latin typeface="Times New Roman"/>
                <a:ea typeface="Times New Roman"/>
              </a:rPr>
            </a:b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43608" y="2924944"/>
            <a:ext cx="6984776" cy="3201219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2000" dirty="0">
                <a:latin typeface="Times New Roman"/>
                <a:ea typeface="Times New Roman"/>
              </a:rPr>
              <a:t>Задачи Программы: формирование гражданского самосознания, правовой культуры детей, гражданской позиции, осознания долга перед семьей, народом и Родиной; сохранение памяти о героических событиях, подвигах, формирование уважения к военной профессии; физическое развитие детей, воспитание выносливости, стойкости. Изучение истории, культуры страны, своей малой родины - Тамбовского края.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068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8377" y="1124744"/>
            <a:ext cx="5336031" cy="2016224"/>
          </a:xfrm>
        </p:spPr>
        <p:txBody>
          <a:bodyPr/>
          <a:lstStyle/>
          <a:p>
            <a:pPr lvl="0" algn="l">
              <a:spcBef>
                <a:spcPct val="20000"/>
              </a:spcBef>
            </a:pP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Для решения задач использовалось сложившееся социально-педагогическое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пространство ТОГКУ СОН «ЦСПСД «Жемчужина леса» </a:t>
            </a:r>
            <a:r>
              <a:rPr lang="ru-RU" altLang="ru-RU" sz="2000" dirty="0">
                <a:solidFill>
                  <a:prstClr val="black"/>
                </a:solidFill>
                <a:latin typeface="Times New Roman"/>
              </a:rPr>
              <a:t>: </a:t>
            </a:r>
            <a:r>
              <a:rPr lang="ru-RU" altLang="ru-RU" sz="2000" dirty="0" smtClean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/>
            </a:r>
            <a:br>
              <a:rPr lang="ru-RU" altLang="ru-RU" sz="2000" dirty="0" smtClean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</a:br>
            <a:r>
              <a:rPr lang="ru-RU" altLang="ru-RU" sz="2000" dirty="0" smtClean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многолетний </a:t>
            </a:r>
            <a:r>
              <a:rPr lang="ru-RU" altLang="ru-RU" sz="20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опыт  </a:t>
            </a:r>
            <a:r>
              <a:rPr lang="ru-RU" altLang="ru-RU" sz="2000" dirty="0" smtClean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 специалистов </a:t>
            </a:r>
            <a:r>
              <a:rPr lang="ru-RU" altLang="ru-RU" sz="20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организующих  отдых детей и подростков не один десяток лет</a:t>
            </a:r>
            <a:r>
              <a:rPr lang="ru-RU" altLang="ru-RU" sz="2000" dirty="0" smtClean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;</a:t>
            </a:r>
            <a:br>
              <a:rPr lang="ru-RU" altLang="ru-RU" sz="2000" dirty="0" smtClean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</a:br>
            <a:r>
              <a:rPr lang="ru-RU" altLang="ru-RU" sz="20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/>
            </a:r>
            <a:br>
              <a:rPr lang="ru-RU" altLang="ru-RU" sz="20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</a:b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 flipV="1">
            <a:off x="1043608" y="5949279"/>
            <a:ext cx="7279282" cy="45719"/>
          </a:xfrm>
        </p:spPr>
        <p:txBody>
          <a:bodyPr/>
          <a:lstStyle/>
          <a:p>
            <a:pPr marL="0" lvl="0" indent="0" algn="r">
              <a:buNone/>
            </a:pPr>
            <a:r>
              <a:rPr lang="ru-RU" altLang="ru-RU" sz="2000" dirty="0">
                <a:solidFill>
                  <a:prstClr val="black"/>
                </a:solidFill>
                <a:latin typeface="Times New Roman"/>
              </a:rPr>
              <a:t/>
            </a:r>
            <a:br>
              <a:rPr lang="ru-RU" altLang="ru-RU" sz="2000" dirty="0">
                <a:solidFill>
                  <a:prstClr val="black"/>
                </a:solidFill>
                <a:latin typeface="Times New Roman"/>
              </a:rPr>
            </a:b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324544" y="-24289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i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altLang="ru-RU" sz="2000" b="1" i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20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16" y="2996952"/>
            <a:ext cx="4047323" cy="30963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32040" y="2996952"/>
            <a:ext cx="30780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dirty="0" smtClean="0">
                <a:solidFill>
                  <a:prstClr val="black"/>
                </a:solidFill>
                <a:latin typeface="Times New Roman"/>
                <a:ea typeface="+mj-ea"/>
                <a:cs typeface="+mj-cs"/>
              </a:rPr>
              <a:t>современный </a:t>
            </a:r>
            <a:r>
              <a:rPr lang="ru-RU" altLang="ru-RU" sz="2000" dirty="0">
                <a:solidFill>
                  <a:prstClr val="black"/>
                </a:solidFill>
                <a:latin typeface="Times New Roman"/>
                <a:ea typeface="+mj-ea"/>
                <a:cs typeface="+mj-cs"/>
              </a:rPr>
              <a:t>подход к работе </a:t>
            </a:r>
            <a:r>
              <a:rPr lang="ru-RU" altLang="ru-RU" sz="2000" dirty="0" smtClean="0">
                <a:solidFill>
                  <a:prstClr val="black"/>
                </a:solidFill>
                <a:latin typeface="Times New Roman"/>
                <a:ea typeface="+mj-ea"/>
                <a:cs typeface="+mj-cs"/>
              </a:rPr>
              <a:t>и </a:t>
            </a:r>
            <a:r>
              <a:rPr lang="ru-RU" altLang="ru-RU" sz="2000" dirty="0">
                <a:solidFill>
                  <a:prstClr val="black"/>
                </a:solidFill>
                <a:latin typeface="Times New Roman"/>
                <a:ea typeface="+mj-ea"/>
                <a:cs typeface="+mj-cs"/>
              </a:rPr>
              <a:t>возможности начинающих молодых педагогов-вожатых; </a:t>
            </a:r>
            <a:br>
              <a:rPr lang="ru-RU" altLang="ru-RU" sz="2000" dirty="0">
                <a:solidFill>
                  <a:prstClr val="black"/>
                </a:solidFill>
                <a:latin typeface="Times New Roman"/>
                <a:ea typeface="+mj-ea"/>
                <a:cs typeface="+mj-cs"/>
              </a:rPr>
            </a:br>
            <a:r>
              <a:rPr lang="ru-RU" altLang="ru-RU" sz="2000" dirty="0">
                <a:solidFill>
                  <a:prstClr val="black"/>
                </a:solidFill>
                <a:latin typeface="Times New Roman"/>
                <a:ea typeface="+mj-ea"/>
                <a:cs typeface="+mj-cs"/>
              </a:rPr>
              <a:t>                                                    новаторство и традиции, взятые из  прошлого и  положенные на пласт настоящего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919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692696"/>
            <a:ext cx="5904656" cy="2016224"/>
          </a:xfrm>
        </p:spPr>
        <p:txBody>
          <a:bodyPr/>
          <a:lstStyle/>
          <a:p>
            <a:pPr marL="342900" lvl="0" indent="-342900" algn="l">
              <a:spcBef>
                <a:spcPct val="20000"/>
              </a:spcBef>
            </a:pPr>
            <a:r>
              <a:rPr lang="ru-RU" sz="2800" b="1" dirty="0" smtClean="0">
                <a:latin typeface="Times New Roman"/>
                <a:ea typeface="Times New Roman"/>
              </a:rPr>
              <a:t/>
            </a:r>
            <a:br>
              <a:rPr lang="ru-RU" sz="2800" b="1" dirty="0" smtClean="0">
                <a:latin typeface="Times New Roman"/>
                <a:ea typeface="Times New Roman"/>
              </a:rPr>
            </a:br>
            <a:r>
              <a:rPr lang="ru-RU" sz="2800" b="1" dirty="0" smtClean="0">
                <a:latin typeface="Times New Roman"/>
                <a:ea typeface="Times New Roman"/>
              </a:rPr>
              <a:t/>
            </a:r>
            <a:br>
              <a:rPr lang="ru-RU" sz="2800" b="1" dirty="0" smtClean="0">
                <a:latin typeface="Times New Roman"/>
                <a:ea typeface="Times New Roman"/>
              </a:rPr>
            </a:br>
            <a:r>
              <a:rPr lang="ru-RU" sz="2400" b="1" dirty="0" smtClean="0">
                <a:latin typeface="Times New Roman"/>
                <a:ea typeface="Times New Roman"/>
              </a:rPr>
              <a:t>Основными направлениями    </a:t>
            </a:r>
            <a:br>
              <a:rPr lang="ru-RU" sz="2400" b="1" dirty="0" smtClean="0">
                <a:latin typeface="Times New Roman"/>
                <a:ea typeface="Times New Roman"/>
              </a:rPr>
            </a:br>
            <a:r>
              <a:rPr lang="ru-RU" sz="2400" b="1" dirty="0">
                <a:latin typeface="Times New Roman"/>
                <a:ea typeface="Times New Roman"/>
              </a:rPr>
              <a:t> </a:t>
            </a:r>
            <a:r>
              <a:rPr lang="ru-RU" sz="2400" b="1" dirty="0" smtClean="0">
                <a:latin typeface="Times New Roman"/>
                <a:ea typeface="Times New Roman"/>
              </a:rPr>
              <a:t>  реализации программы </a:t>
            </a:r>
            <a:r>
              <a:rPr lang="ru-RU" sz="2400" b="1" dirty="0">
                <a:latin typeface="Times New Roman"/>
                <a:ea typeface="Times New Roman"/>
              </a:rPr>
              <a:t>были</a:t>
            </a:r>
            <a:r>
              <a:rPr lang="ru-RU" sz="2800" b="1" dirty="0" smtClean="0">
                <a:latin typeface="Times New Roman"/>
                <a:ea typeface="Times New Roman"/>
              </a:rPr>
              <a:t>:</a:t>
            </a:r>
            <a:r>
              <a:rPr lang="ru-RU" sz="19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19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19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lang="ru-RU" sz="19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гражданско-патриотическое 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(формирование гражданского самосознания, правовой культуры детей);</a:t>
            </a:r>
            <a:b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prstClr val="black"/>
                </a:solidFill>
                <a:ea typeface="+mn-ea"/>
                <a:cs typeface="+mn-cs"/>
              </a:rPr>
              <a:t> </a:t>
            </a:r>
            <a:r>
              <a:rPr lang="ru-RU" sz="2000" b="1" dirty="0">
                <a:latin typeface="Times New Roman"/>
                <a:ea typeface="Times New Roman"/>
              </a:rPr>
              <a:t/>
            </a:r>
            <a:br>
              <a:rPr lang="ru-RU" sz="2000" b="1" dirty="0">
                <a:latin typeface="Times New Roman"/>
                <a:ea typeface="Times New Roman"/>
              </a:rPr>
            </a:br>
            <a:endParaRPr lang="ru-RU" sz="2000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971600" y="2636912"/>
            <a:ext cx="7416824" cy="3384377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>
                <a:solidFill>
                  <a:prstClr val="black"/>
                </a:solidFill>
                <a:ea typeface="+mj-ea"/>
                <a:cs typeface="+mj-cs"/>
              </a:rPr>
              <a:t>  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2) героико-патриотическое (сохранение памяти о героических событиях, подвигах, </a:t>
            </a:r>
            <a:r>
              <a:rPr lang="ru-RU" sz="1900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формирование 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уважения к военной профессии);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военно-патриотическое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(изучение русской военной истории, воинских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традиций);</a:t>
            </a:r>
          </a:p>
          <a:p>
            <a:pPr marL="0" indent="0">
              <a:buNone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спортивно-оздоровительное (физическое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детей, воспитание выносливости,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стойкости);</a:t>
            </a:r>
          </a:p>
          <a:p>
            <a:pPr marL="0" indent="0">
              <a:buNone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духовно-нравственное (формирование у подростков высших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ценностей, идеалов и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ориентиров)</a:t>
            </a:r>
          </a:p>
          <a:p>
            <a:pPr marL="0" indent="0" algn="just">
              <a:buNone/>
            </a:pPr>
            <a:r>
              <a:rPr lang="ru-RU" sz="1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интеллектуально-краеведческое (изучение истории России,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природы, культуры страны, своей малой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родины-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Тамбовского края).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7637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836712"/>
            <a:ext cx="5223545" cy="1440160"/>
          </a:xfrm>
        </p:spPr>
        <p:txBody>
          <a:bodyPr/>
          <a:lstStyle/>
          <a:p>
            <a:pPr algn="just"/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Первая лагерная смена проходила с 30 мая  по 19 июня 2015г.  Идея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смены реализовалась через игровую модель «Армейский городок», законы и правила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которого построены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в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соответствии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с лучшими традициями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259632" y="1916832"/>
            <a:ext cx="7023745" cy="4209331"/>
          </a:xfrm>
        </p:spPr>
        <p:txBody>
          <a:bodyPr/>
          <a:lstStyle/>
          <a:p>
            <a:pPr marL="0" indent="0">
              <a:buNone/>
            </a:pPr>
            <a:endParaRPr lang="ru-RU" sz="2000" dirty="0" smtClean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>                            военных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школ, училищ,  где воспитывали дисциплинированных, ответственных, храбрых и честных молодых людей, готовых жизнь отдать во славу Отечества.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284985"/>
            <a:ext cx="3694113" cy="2885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84985"/>
            <a:ext cx="3744416" cy="2921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505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0756" y="692696"/>
            <a:ext cx="5333652" cy="720080"/>
          </a:xfrm>
        </p:spPr>
        <p:txBody>
          <a:bodyPr/>
          <a:lstStyle/>
          <a:p>
            <a:pPr algn="just"/>
            <a:r>
              <a:rPr lang="ru-RU" sz="24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4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82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участника смены –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дети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в  возрасте от 6 до 16 лет ,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различного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физического и умственного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развития,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из семей разных     социальных 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268760"/>
            <a:ext cx="7560840" cy="108012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latin typeface="Times New Roman"/>
                <a:ea typeface="Times New Roman"/>
              </a:rPr>
              <a:t>,                    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                            слоёв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общества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,</a:t>
            </a:r>
            <a:r>
              <a:rPr lang="ru-RU" sz="2000" dirty="0" smtClean="0">
                <a:latin typeface="Times New Roman"/>
                <a:ea typeface="Times New Roman"/>
              </a:rPr>
              <a:t> малообеспеченных</a:t>
            </a:r>
            <a:r>
              <a:rPr lang="ru-RU" sz="2000" dirty="0">
                <a:latin typeface="Times New Roman"/>
                <a:ea typeface="Times New Roman"/>
              </a:rPr>
              <a:t>, неполных, </a:t>
            </a:r>
            <a:r>
              <a:rPr lang="ru-RU" sz="2000" dirty="0" smtClean="0">
                <a:latin typeface="Times New Roman"/>
                <a:ea typeface="Times New Roman"/>
              </a:rPr>
              <a:t>                                                                </a:t>
            </a:r>
          </a:p>
          <a:p>
            <a:pPr marL="0" indent="0">
              <a:buNone/>
            </a:pPr>
            <a:r>
              <a:rPr lang="ru-RU" sz="2000" dirty="0">
                <a:latin typeface="Times New Roman"/>
                <a:ea typeface="Times New Roman"/>
              </a:rPr>
              <a:t> </a:t>
            </a:r>
            <a:r>
              <a:rPr lang="ru-RU" sz="2000" dirty="0" smtClean="0">
                <a:latin typeface="Times New Roman"/>
                <a:ea typeface="Times New Roman"/>
              </a:rPr>
              <a:t>                           находящихся </a:t>
            </a:r>
            <a:r>
              <a:rPr lang="ru-RU" sz="2000" dirty="0">
                <a:latin typeface="Times New Roman"/>
                <a:ea typeface="Times New Roman"/>
              </a:rPr>
              <a:t>в трудной жизненной ситуации, </a:t>
            </a:r>
            <a:r>
              <a:rPr lang="ru-RU" sz="2000" dirty="0">
                <a:highlight>
                  <a:srgbClr val="FFFFFF"/>
                </a:highlight>
                <a:latin typeface="Times New Roman"/>
                <a:ea typeface="Times New Roman"/>
              </a:rPr>
              <a:t>принимали активное участие в реализации программы </a:t>
            </a:r>
            <a:r>
              <a:rPr lang="ru-RU" sz="2000" dirty="0">
                <a:latin typeface="Times New Roman"/>
                <a:ea typeface="Times New Roman"/>
              </a:rPr>
              <a:t>гражданско-патриотического воспитания  детей </a:t>
            </a:r>
            <a:r>
              <a:rPr lang="ru-RU" sz="2000" dirty="0" smtClean="0">
                <a:latin typeface="Times New Roman"/>
                <a:ea typeface="Times New Roman"/>
              </a:rPr>
              <a:t>  «</a:t>
            </a:r>
            <a:r>
              <a:rPr lang="ru-RU" sz="2000" dirty="0">
                <a:latin typeface="Times New Roman"/>
                <a:ea typeface="Times New Roman"/>
              </a:rPr>
              <a:t>Под флагом России».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50" y="3165435"/>
            <a:ext cx="3096344" cy="2973851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140968"/>
            <a:ext cx="4123590" cy="2998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54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260648"/>
            <a:ext cx="5256584" cy="1800200"/>
          </a:xfrm>
        </p:spPr>
        <p:txBody>
          <a:bodyPr/>
          <a:lstStyle/>
          <a:p>
            <a:pPr algn="just"/>
            <a:r>
              <a:rPr lang="ru-RU" sz="2400" dirty="0" smtClean="0">
                <a:solidFill>
                  <a:prstClr val="black"/>
                </a:solidFill>
                <a:latin typeface="Times New Roman"/>
                <a:ea typeface="Times New Roman"/>
              </a:rPr>
              <a:t/>
            </a:r>
            <a:br>
              <a:rPr lang="ru-RU" sz="2400" dirty="0" smtClean="0">
                <a:solidFill>
                  <a:prstClr val="black"/>
                </a:solidFill>
                <a:latin typeface="Times New Roman"/>
                <a:ea typeface="Times New Roman"/>
              </a:rPr>
            </a:b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</a:br>
            <a:r>
              <a:rPr lang="ru-RU" sz="2400" dirty="0" smtClean="0">
                <a:solidFill>
                  <a:prstClr val="black"/>
                </a:solidFill>
                <a:latin typeface="Times New Roman"/>
                <a:ea typeface="Times New Roman"/>
              </a:rPr>
              <a:t/>
            </a:r>
            <a:br>
              <a:rPr lang="ru-RU" sz="2400" dirty="0" smtClean="0">
                <a:solidFill>
                  <a:prstClr val="black"/>
                </a:solidFill>
                <a:latin typeface="Times New Roman"/>
                <a:ea typeface="Times New Roman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>Торжественное открытие смены состоялось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в Международный день защиты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детей, в рамках форума «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Солнечный круг»,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посвященного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70-летию Победы в Великой Отечественной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войне, под девизом «Наследники великой победы».</a:t>
            </a:r>
            <a:endParaRPr lang="ru-RU" sz="20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08920"/>
            <a:ext cx="3672408" cy="3456384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708920"/>
            <a:ext cx="3600400" cy="3456384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995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404664"/>
            <a:ext cx="5544616" cy="1800200"/>
          </a:xfrm>
        </p:spPr>
        <p:txBody>
          <a:bodyPr/>
          <a:lstStyle/>
          <a:p>
            <a:pPr algn="just"/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/>
            </a:r>
            <a:b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</a:b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/>
            </a:r>
            <a:b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/>
            </a:r>
            <a:b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В 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Times New Roman"/>
              </a:rPr>
              <a:t>Ф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оруме 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Times New Roman"/>
              </a:rPr>
              <a:t>приняли участие более 200 человек из 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ТОГКУ СОН «Центр социальной помощи семье и детям «Жемчужина 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Times New Roman"/>
              </a:rPr>
              <a:t>леса», 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ТОГКСУ СО «Социальный приют для детей 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Times New Roman"/>
              </a:rPr>
              <a:t>«Орешек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»,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«Реабилитационный центр для детей и подростков с ограниченными возможностями «Росинка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Times New Roman"/>
              </a:rPr>
              <a:t>», МБОУ 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«</a:t>
            </a:r>
            <a:r>
              <a:rPr lang="ru-RU" sz="1600" dirty="0" err="1" smtClean="0">
                <a:solidFill>
                  <a:prstClr val="black"/>
                </a:solidFill>
                <a:latin typeface="Times New Roman"/>
                <a:ea typeface="Times New Roman"/>
              </a:rPr>
              <a:t>Новолядинская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 СОШ» 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Times New Roman"/>
              </a:rPr>
              <a:t>Тамбовского района,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МБОУ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Новолядинской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СОШ в</a:t>
            </a:r>
            <a:r>
              <a:rPr lang="ru-RU" sz="1600" b="1" dirty="0" smtClean="0"/>
              <a:t> 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с. Столовое» Тамбовского района, МБОУ «</a:t>
            </a:r>
            <a:r>
              <a:rPr lang="ru-RU" sz="1600" dirty="0" err="1" smtClean="0">
                <a:solidFill>
                  <a:prstClr val="black"/>
                </a:solidFill>
                <a:latin typeface="Times New Roman"/>
                <a:ea typeface="Times New Roman"/>
              </a:rPr>
              <a:t>Цнинская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Times New Roman"/>
              </a:rPr>
              <a:t>СОШ №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1» Тамбовского района, МАОУ «СОШ 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Times New Roman"/>
              </a:rPr>
              <a:t>№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30» 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Times New Roman"/>
              </a:rPr>
              <a:t>г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. Тамбова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Times New Roman"/>
              </a:rPr>
              <a:t>. </a:t>
            </a:r>
            <a:endParaRPr lang="ru-RU" sz="16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652120" y="5157192"/>
            <a:ext cx="3034680" cy="96897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068960"/>
            <a:ext cx="3456384" cy="3096344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96953"/>
            <a:ext cx="3672408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060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1268760"/>
            <a:ext cx="5400600" cy="1224136"/>
          </a:xfrm>
        </p:spPr>
        <p:txBody>
          <a:bodyPr/>
          <a:lstStyle/>
          <a:p>
            <a:pPr algn="just">
              <a:spcAft>
                <a:spcPts val="0"/>
              </a:spcAft>
            </a:pPr>
            <a:r>
              <a:rPr lang="ru-RU" sz="1800" dirty="0" smtClean="0">
                <a:latin typeface="Times New Roman"/>
                <a:ea typeface="Times New Roman"/>
              </a:rPr>
              <a:t>На </a:t>
            </a:r>
            <a:r>
              <a:rPr lang="ru-RU" sz="1800" dirty="0">
                <a:latin typeface="Times New Roman"/>
                <a:ea typeface="Times New Roman"/>
              </a:rPr>
              <a:t>торжественном открытии </a:t>
            </a:r>
            <a:r>
              <a:rPr lang="ru-RU" sz="1800" dirty="0" smtClean="0">
                <a:latin typeface="Times New Roman"/>
                <a:ea typeface="Times New Roman"/>
              </a:rPr>
              <a:t>Форума с </a:t>
            </a:r>
            <a:r>
              <a:rPr lang="ru-RU" sz="1800" dirty="0">
                <a:latin typeface="Times New Roman"/>
                <a:ea typeface="Times New Roman"/>
              </a:rPr>
              <a:t>поздравлением и приветствием выступили</a:t>
            </a:r>
            <a:r>
              <a:rPr lang="ru-RU" sz="1800" dirty="0" smtClean="0">
                <a:latin typeface="Times New Roman"/>
                <a:ea typeface="Times New Roman"/>
              </a:rPr>
              <a:t>: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ветеран Великой Отечественной 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войны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участник юбилейного парада в 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Москве,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</a:rPr>
              <a:t> посвященного 70-летию 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Победы,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</a:rPr>
              <a:t>Владимир Антонович </a:t>
            </a:r>
            <a:r>
              <a:rPr lang="ru-RU" sz="1800" dirty="0" err="1">
                <a:solidFill>
                  <a:prstClr val="black"/>
                </a:solidFill>
                <a:latin typeface="Times New Roman"/>
                <a:ea typeface="Times New Roman"/>
              </a:rPr>
              <a:t>Севрюков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</a:rPr>
              <a:t>; </a:t>
            </a:r>
            <a:b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</a:rPr>
            </a:br>
            <a:r>
              <a:rPr lang="ru-RU" sz="1800" dirty="0">
                <a:latin typeface="Times New Roman"/>
                <a:ea typeface="Times New Roman"/>
              </a:rPr>
              <a:t/>
            </a:r>
            <a:br>
              <a:rPr lang="ru-RU" sz="1800" dirty="0">
                <a:latin typeface="Times New Roman"/>
                <a:ea typeface="Times New Roman"/>
              </a:rPr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2348880"/>
            <a:ext cx="3888432" cy="3777283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заслуженный работник культуры Российской Федерации, поэт, прозаик, 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журналист, член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Союза писателей, член Союза журналистов 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России, почетный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гражданин г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. Тамбова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, 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руководитель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детского 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творческого объединения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«Тропинка» 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Валентина Тихоновна </a:t>
            </a:r>
            <a:r>
              <a:rPr lang="ru-RU" sz="1800" dirty="0" err="1" smtClean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Дорожкина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; </a:t>
            </a:r>
            <a:endParaRPr lang="ru-RU" sz="1800" dirty="0" smtClean="0">
              <a:solidFill>
                <a:prstClr val="black"/>
              </a:solidFill>
              <a:latin typeface="Times New Roman"/>
              <a:ea typeface="Times New Roman"/>
              <a:cs typeface="+mj-cs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директор ТОГКУ СОН «Центр социальной помощи семье и детям 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«Жемчужина леса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», заслуженный учитель России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Татьяна Анатольевна Булгакова</a:t>
            </a:r>
            <a:endParaRPr lang="ru-RU" sz="1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22" y="2636912"/>
            <a:ext cx="3312368" cy="3312368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544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908720"/>
            <a:ext cx="5400600" cy="432048"/>
          </a:xfrm>
        </p:spPr>
        <p:txBody>
          <a:bodyPr/>
          <a:lstStyle/>
          <a:p>
            <a:pPr algn="just"/>
            <a:r>
              <a:rPr lang="ru-RU" dirty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/>
            </a:r>
            <a:br>
              <a:rPr lang="ru-RU" dirty="0" smtClean="0">
                <a:latin typeface="Times New Roman"/>
                <a:ea typeface="Times New Roman"/>
              </a:rPr>
            </a:br>
            <a:r>
              <a:rPr lang="ru-RU" dirty="0" smtClean="0">
                <a:latin typeface="Times New Roman"/>
                <a:ea typeface="Times New Roman"/>
              </a:rPr>
              <a:t>   </a:t>
            </a:r>
            <a:r>
              <a:rPr lang="ru-RU" sz="1900" dirty="0" smtClean="0">
                <a:latin typeface="Times New Roman"/>
                <a:ea typeface="Times New Roman"/>
              </a:rPr>
              <a:t>Участники </a:t>
            </a:r>
            <a:r>
              <a:rPr lang="ru-RU" sz="1900" dirty="0">
                <a:latin typeface="Times New Roman"/>
                <a:ea typeface="Times New Roman"/>
              </a:rPr>
              <a:t>Ф</a:t>
            </a:r>
            <a:r>
              <a:rPr lang="ru-RU" sz="1900" dirty="0" smtClean="0">
                <a:latin typeface="Times New Roman"/>
                <a:ea typeface="Times New Roman"/>
              </a:rPr>
              <a:t>орума почтили </a:t>
            </a:r>
            <a:r>
              <a:rPr lang="ru-RU" sz="1900" dirty="0">
                <a:latin typeface="Times New Roman"/>
                <a:ea typeface="Times New Roman"/>
              </a:rPr>
              <a:t>память погибших воинов и направили делегацию для возложения гирлянды Славы к обелиску в </a:t>
            </a:r>
            <a:r>
              <a:rPr lang="ru-RU" sz="1900" dirty="0" smtClean="0">
                <a:latin typeface="Times New Roman"/>
                <a:ea typeface="Times New Roman"/>
              </a:rPr>
              <a:t>с. Большая </a:t>
            </a:r>
            <a:r>
              <a:rPr lang="ru-RU" sz="1900" dirty="0" err="1" smtClean="0">
                <a:latin typeface="Times New Roman"/>
                <a:ea typeface="Times New Roman"/>
              </a:rPr>
              <a:t>Липовица</a:t>
            </a:r>
            <a:r>
              <a:rPr lang="ru-RU" sz="1900" dirty="0" smtClean="0">
                <a:latin typeface="Times New Roman"/>
                <a:ea typeface="Times New Roman"/>
              </a:rPr>
              <a:t> Тамбовского района, расположенного недалеко от ТОГКУ СОН «Центр социальной помощи семье и детям «Жемчужина леса».</a:t>
            </a:r>
            <a:endParaRPr lang="ru-RU" sz="1900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806" y="2708920"/>
            <a:ext cx="3384376" cy="3312368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708920"/>
            <a:ext cx="3672408" cy="3312368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876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548680"/>
            <a:ext cx="5544616" cy="1944216"/>
          </a:xfrm>
        </p:spPr>
        <p:txBody>
          <a:bodyPr/>
          <a:lstStyle/>
          <a:p>
            <a:pPr algn="just"/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/>
            </a:r>
            <a:b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Программа Форума была очень интересной</a:t>
            </a:r>
            <a:b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и насыщенной:  дети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участвовали в литературно-поэтической композиции «И пушки говорили, и музы не молчали», литературном вояже «</a:t>
            </a:r>
            <a:r>
              <a:rPr lang="ru-RU" sz="2000" dirty="0" err="1">
                <a:solidFill>
                  <a:prstClr val="black"/>
                </a:solidFill>
                <a:latin typeface="Times New Roman"/>
                <a:ea typeface="Times New Roman"/>
              </a:rPr>
              <a:t>Жанромания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», 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0032" y="2420888"/>
            <a:ext cx="3240360" cy="3667813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dirty="0" smtClean="0">
                <a:latin typeface="Times New Roman"/>
                <a:ea typeface="Times New Roman"/>
              </a:rPr>
              <a:t>медиаэкскурсе </a:t>
            </a:r>
            <a:r>
              <a:rPr lang="ru-RU" sz="2000" dirty="0">
                <a:latin typeface="Times New Roman"/>
                <a:ea typeface="Times New Roman"/>
              </a:rPr>
              <a:t>«За жизнь, за тебя, за родные края…», </a:t>
            </a:r>
            <a:r>
              <a:rPr lang="ru-RU" sz="2000" dirty="0" smtClean="0">
                <a:latin typeface="Times New Roman"/>
                <a:ea typeface="Times New Roman"/>
              </a:rPr>
              <a:t>побывали </a:t>
            </a:r>
            <a:r>
              <a:rPr lang="ru-RU" sz="2000" dirty="0">
                <a:latin typeface="Times New Roman"/>
                <a:ea typeface="Times New Roman"/>
              </a:rPr>
              <a:t>на выставке Тамбовских </a:t>
            </a:r>
            <a:r>
              <a:rPr lang="ru-RU" sz="2000" dirty="0" smtClean="0">
                <a:latin typeface="Times New Roman"/>
                <a:ea typeface="Times New Roman"/>
              </a:rPr>
              <a:t>художников, посвященной </a:t>
            </a:r>
            <a:r>
              <a:rPr lang="ru-RU" sz="2000" dirty="0">
                <a:latin typeface="Times New Roman"/>
                <a:ea typeface="Times New Roman"/>
              </a:rPr>
              <a:t>70-летию </a:t>
            </a:r>
            <a:r>
              <a:rPr lang="ru-RU" sz="2000" dirty="0" smtClean="0">
                <a:latin typeface="Times New Roman"/>
                <a:ea typeface="Times New Roman"/>
              </a:rPr>
              <a:t>Победы в Великой Отечественной войне, </a:t>
            </a:r>
            <a:r>
              <a:rPr lang="ru-RU" sz="2000" dirty="0">
                <a:latin typeface="Times New Roman"/>
                <a:ea typeface="Times New Roman"/>
              </a:rPr>
              <a:t>участвовали в конкурсе рисунков на асфальте «Салют, Победа!».</a:t>
            </a:r>
            <a:endParaRPr lang="ru-RU" sz="2000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36912"/>
            <a:ext cx="3744416" cy="352839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357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548680"/>
            <a:ext cx="5482952" cy="1656184"/>
          </a:xfrm>
        </p:spPr>
        <p:txBody>
          <a:bodyPr/>
          <a:lstStyle/>
          <a:p>
            <a:pPr algn="l"/>
            <a:r>
              <a:rPr lang="ru-RU" sz="2000" dirty="0">
                <a:latin typeface="Times New Roman"/>
                <a:ea typeface="Times New Roman"/>
              </a:rPr>
              <a:t>Во второй половине дня дети активно и с удовольствием  занимались в Панораме увлечений «Научился сам - научи другого» </a:t>
            </a:r>
            <a:r>
              <a:rPr lang="ru-RU" sz="2000" dirty="0" smtClean="0">
                <a:latin typeface="Times New Roman"/>
                <a:ea typeface="Times New Roman"/>
              </a:rPr>
              <a:t>и посетили</a:t>
            </a:r>
            <a:r>
              <a:rPr lang="ru-RU" sz="2000" dirty="0">
                <a:latin typeface="Times New Roman"/>
                <a:ea typeface="Times New Roman"/>
              </a:rPr>
              <a:t>: мастер-класс </a:t>
            </a:r>
            <a:r>
              <a:rPr lang="ru-RU" sz="2000" dirty="0" err="1">
                <a:latin typeface="Times New Roman"/>
                <a:ea typeface="Times New Roman"/>
              </a:rPr>
              <a:t>декупаж</a:t>
            </a:r>
            <a:r>
              <a:rPr lang="ru-RU" sz="2000" dirty="0">
                <a:latin typeface="Times New Roman"/>
                <a:ea typeface="Times New Roman"/>
              </a:rPr>
              <a:t> «Волшебный лес», мастер-класс </a:t>
            </a:r>
            <a:r>
              <a:rPr lang="ru-RU" sz="2000" dirty="0" err="1">
                <a:latin typeface="Times New Roman"/>
                <a:ea typeface="Times New Roman"/>
              </a:rPr>
              <a:t>канзаши</a:t>
            </a:r>
            <a:r>
              <a:rPr lang="ru-RU" sz="2000" dirty="0">
                <a:latin typeface="Times New Roman"/>
                <a:ea typeface="Times New Roman"/>
              </a:rPr>
              <a:t> «Яблоневый цвет»,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132856"/>
            <a:ext cx="7859216" cy="3993307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2000" dirty="0" smtClean="0">
                <a:latin typeface="Times New Roman"/>
                <a:ea typeface="Times New Roman"/>
              </a:rPr>
              <a:t>                                мастер-класс </a:t>
            </a:r>
            <a:r>
              <a:rPr lang="ru-RU" sz="2000" dirty="0">
                <a:latin typeface="Times New Roman"/>
                <a:ea typeface="Times New Roman"/>
              </a:rPr>
              <a:t>торцевания «Здравствуй, лето!», полосу препятствий, весёлый марафон, музыкальный салон, танцевальный марафон, секцию «Внимание, огонь!», пожарную  эстафету  «01 сообщает».</a:t>
            </a:r>
          </a:p>
          <a:p>
            <a:endParaRPr lang="ru-RU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59" y="3459520"/>
            <a:ext cx="3533233" cy="2649027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459521"/>
            <a:ext cx="3528392" cy="2649026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112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692696"/>
            <a:ext cx="5184576" cy="1872208"/>
          </a:xfrm>
        </p:spPr>
        <p:txBody>
          <a:bodyPr/>
          <a:lstStyle/>
          <a:p>
            <a:pPr algn="l"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Times New Roman"/>
              </a:rPr>
              <a:t/>
            </a:r>
            <a:br>
              <a:rPr lang="ru-RU" sz="2000" dirty="0" smtClean="0">
                <a:latin typeface="Times New Roman"/>
                <a:ea typeface="Times New Roman"/>
              </a:rPr>
            </a:br>
            <a:r>
              <a:rPr lang="ru-RU" sz="2000" dirty="0" smtClean="0">
                <a:latin typeface="Times New Roman"/>
                <a:ea typeface="Times New Roman"/>
              </a:rPr>
              <a:t>По </a:t>
            </a:r>
            <a:r>
              <a:rPr lang="ru-RU" sz="2000" dirty="0">
                <a:latin typeface="Times New Roman"/>
                <a:ea typeface="Times New Roman"/>
              </a:rPr>
              <a:t>завершению работы </a:t>
            </a:r>
            <a:r>
              <a:rPr lang="ru-RU" sz="2000" dirty="0" smtClean="0">
                <a:latin typeface="Times New Roman"/>
                <a:ea typeface="Times New Roman"/>
              </a:rPr>
              <a:t>Форума </a:t>
            </a:r>
            <a:r>
              <a:rPr lang="ru-RU" sz="2000" dirty="0">
                <a:latin typeface="Times New Roman"/>
                <a:ea typeface="Times New Roman"/>
              </a:rPr>
              <a:t>«Солнечный круг» состоялось посвящение участников смены в юнармейцы, а также  принято обращение ко всем участникам форума. После праздника начинались армейские </a:t>
            </a:r>
            <a:r>
              <a:rPr lang="ru-RU" sz="2000" dirty="0" smtClean="0">
                <a:latin typeface="Times New Roman"/>
                <a:ea typeface="Times New Roman"/>
              </a:rPr>
              <a:t>будни.</a:t>
            </a:r>
            <a:r>
              <a:rPr lang="ru-RU" sz="2000" dirty="0">
                <a:latin typeface="Times New Roman"/>
                <a:ea typeface="Times New Roman"/>
              </a:rPr>
              <a:t/>
            </a:r>
            <a:br>
              <a:rPr lang="ru-RU" sz="2000" dirty="0">
                <a:latin typeface="Times New Roman"/>
                <a:ea typeface="Times New Roman"/>
              </a:rPr>
            </a:br>
            <a:endParaRPr lang="ru-RU" sz="2000" dirty="0"/>
          </a:p>
        </p:txBody>
      </p:sp>
      <p:pic>
        <p:nvPicPr>
          <p:cNvPr id="1027" name="Picture 3" descr="C:\Users\Shilyahina\Desktop\подоляко\GeYsRpohMO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714921"/>
            <a:ext cx="3456384" cy="3450382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hilyahina\Desktop\подоляко\SvuwldsnR-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10852"/>
            <a:ext cx="3695009" cy="3398326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19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836712"/>
            <a:ext cx="5760640" cy="580926"/>
          </a:xfrm>
        </p:spPr>
        <p:txBody>
          <a:bodyPr/>
          <a:lstStyle/>
          <a:p>
            <a:pPr marL="342900" lvl="0" indent="-342900" algn="l">
              <a:spcBef>
                <a:spcPct val="20000"/>
              </a:spcBef>
            </a:pPr>
            <a: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</a:br>
            <a:r>
              <a:rPr lang="ru-RU" sz="2000" dirty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</a:br>
            <a:r>
              <a:rPr lang="ru-RU" sz="2000" dirty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>В </a:t>
            </a:r>
            <a:r>
              <a:rPr lang="ru-RU" sz="2000" dirty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>соот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ветствии с традициями военных школ и училищ  </a:t>
            </a:r>
            <a:r>
              <a:rPr lang="ru-RU" sz="2000" dirty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>день в специализированной смене начинался с команды «Подъём!», утренней </a:t>
            </a:r>
            <a: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>зарядки </a:t>
            </a:r>
            <a:r>
              <a:rPr lang="ru-RU" sz="2000" dirty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>и  пробежки, столовой, ПХД (парково-хозяйственной деятельности - уборке в казармах и прилегающей территории) и развода на плацу. </a:t>
            </a:r>
            <a:r>
              <a:rPr lang="ru-RU" sz="20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0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2051" name="Picture 3" descr="C:\Users\Shilyahina\Desktop\подоляко\ITKhEN9eJk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845582"/>
            <a:ext cx="3635896" cy="3312368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Shilyahina\Desktop\подоляко\MQAFuZ5jHb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45582"/>
            <a:ext cx="3672408" cy="3312368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78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692696"/>
            <a:ext cx="5184576" cy="724942"/>
          </a:xfrm>
        </p:spPr>
        <p:txBody>
          <a:bodyPr/>
          <a:lstStyle/>
          <a:p>
            <a:pPr marL="342900" lvl="0" indent="-342900" algn="l">
              <a:spcBef>
                <a:spcPct val="20000"/>
              </a:spcBef>
              <a:spcAft>
                <a:spcPts val="0"/>
              </a:spcAft>
            </a:pPr>
            <a: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</a:br>
            <a:r>
              <a:rPr lang="ru-RU" sz="2000" dirty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</a:br>
            <a:r>
              <a:rPr lang="ru-RU" sz="2000" dirty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>Ежедневными  </a:t>
            </a:r>
            <a:r>
              <a:rPr lang="ru-RU" sz="2000" dirty="0">
                <a:solidFill>
                  <a:prstClr val="black"/>
                </a:solidFill>
                <a:highlight>
                  <a:srgbClr val="FFFFFF"/>
                </a:highlight>
                <a:latin typeface="Times New Roman"/>
                <a:ea typeface="Times New Roman"/>
                <a:cs typeface="+mn-cs"/>
              </a:rPr>
              <a:t>обязательными занятиями  были: строевая подготовка, основы безопасной жизнедеятельности и техники выживания в экстремальных условиях, а также  отработка навыков рукопашного боя, армреслинга и </a:t>
            </a:r>
            <a:r>
              <a:rPr lang="ru-RU" sz="2000" dirty="0" err="1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кёкусинкай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карате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.</a:t>
            </a:r>
            <a:b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3075" name="Picture 3" descr="C:\Users\Shilyahina\Desktop\подоляко\Fhn1-L4-ub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2852937"/>
            <a:ext cx="3456382" cy="3367267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Shilyahina\Desktop\подоляко\GZxF47Hiug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2852938"/>
            <a:ext cx="3744416" cy="3367266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7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1340768"/>
            <a:ext cx="5256584" cy="1072570"/>
          </a:xfrm>
        </p:spPr>
        <p:txBody>
          <a:bodyPr/>
          <a:lstStyle/>
          <a:p>
            <a:pPr algn="l"/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В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смене прошли незабываемые для детей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мероприятия: концерт-реквием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«И помнит мир спасенный»; акция ко Дню памяти и скорби «Эта память, верьте, люди, всей земле нужна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…»;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конкурс плакатов «Высокое звание – российский солдат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»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59832" y="241333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4098" name="Picture 2" descr="C:\Users\Shilyahina\Desktop\подоляко\DwxUCXCOhJ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51697"/>
            <a:ext cx="3816424" cy="3240360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951697"/>
            <a:ext cx="3528392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422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764704"/>
            <a:ext cx="5626968" cy="792088"/>
          </a:xfrm>
        </p:spPr>
        <p:txBody>
          <a:bodyPr/>
          <a:lstStyle/>
          <a:p>
            <a:pPr algn="l"/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Состоялся однодневный поход к обелиску Славы в </a:t>
            </a:r>
            <a:r>
              <a:rPr lang="ru-RU" sz="1800" dirty="0" err="1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с.Большая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</a:t>
            </a:r>
            <a:r>
              <a:rPr lang="ru-RU" sz="1800" dirty="0" err="1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Липовица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Тамбовского района;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фестиваль патриотической песни «Память сердца».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84784"/>
            <a:ext cx="7272808" cy="1512168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dirty="0" smtClean="0">
                <a:latin typeface="Times New Roman"/>
                <a:ea typeface="Times New Roman"/>
              </a:rPr>
              <a:t>                                </a:t>
            </a:r>
            <a:r>
              <a:rPr lang="ru-RU" sz="1800" dirty="0" smtClean="0">
                <a:latin typeface="Times New Roman"/>
                <a:ea typeface="Times New Roman"/>
              </a:rPr>
              <a:t>Подростки </a:t>
            </a:r>
            <a:r>
              <a:rPr lang="ru-RU" sz="1800" dirty="0">
                <a:latin typeface="Times New Roman"/>
                <a:ea typeface="Times New Roman"/>
              </a:rPr>
              <a:t>приняли участие в марафоне </a:t>
            </a:r>
            <a:r>
              <a:rPr lang="ru-RU" sz="1800" dirty="0" smtClean="0">
                <a:latin typeface="Times New Roman"/>
                <a:ea typeface="Times New Roman"/>
              </a:rPr>
              <a:t>                                   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/>
                <a:ea typeface="Times New Roman"/>
              </a:rPr>
              <a:t> </a:t>
            </a:r>
            <a:r>
              <a:rPr lang="ru-RU" sz="1800" dirty="0" smtClean="0">
                <a:latin typeface="Times New Roman"/>
                <a:ea typeface="Times New Roman"/>
              </a:rPr>
              <a:t>                               спортивных </a:t>
            </a:r>
            <a:r>
              <a:rPr lang="ru-RU" sz="1800" dirty="0">
                <a:latin typeface="Times New Roman"/>
                <a:ea typeface="Times New Roman"/>
              </a:rPr>
              <a:t>игр, конкурсе «Песня в солдатской </a:t>
            </a:r>
            <a:r>
              <a:rPr lang="ru-RU" sz="1800" dirty="0" smtClean="0">
                <a:latin typeface="Times New Roman"/>
                <a:ea typeface="Times New Roman"/>
              </a:rPr>
              <a:t>                         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/>
                <a:ea typeface="Times New Roman"/>
              </a:rPr>
              <a:t> </a:t>
            </a:r>
            <a:r>
              <a:rPr lang="ru-RU" sz="1800" dirty="0" smtClean="0">
                <a:latin typeface="Times New Roman"/>
                <a:ea typeface="Times New Roman"/>
              </a:rPr>
              <a:t>                               шинели</a:t>
            </a:r>
            <a:r>
              <a:rPr lang="ru-RU" sz="1800" dirty="0">
                <a:latin typeface="Times New Roman"/>
                <a:ea typeface="Times New Roman"/>
              </a:rPr>
              <a:t>» и конкурсе рисунка «Мир глазами детей», военно-спортивной игре «Славные сыны Отечества», приняли участие в малых олимпийских играх «Наше здоровье в наших руках» и соревнованиях по «</a:t>
            </a:r>
            <a:r>
              <a:rPr lang="ru-RU" sz="1800" dirty="0" err="1">
                <a:latin typeface="Times New Roman"/>
                <a:ea typeface="Times New Roman"/>
              </a:rPr>
              <a:t>Турэкстриму</a:t>
            </a:r>
            <a:r>
              <a:rPr lang="ru-RU" sz="1800" dirty="0" smtClean="0">
                <a:latin typeface="Times New Roman"/>
                <a:ea typeface="Times New Roman"/>
              </a:rPr>
              <a:t>».           </a:t>
            </a:r>
            <a:endParaRPr lang="ru-RU" sz="1800" dirty="0"/>
          </a:p>
        </p:txBody>
      </p:sp>
      <p:pic>
        <p:nvPicPr>
          <p:cNvPr id="5122" name="Picture 2" descr="C:\Users\Shilyahina\Desktop\подоляко\S_FqfrgIcK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284984"/>
            <a:ext cx="3672408" cy="2952328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402423"/>
            <a:ext cx="3528392" cy="2808593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705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9648" y="1196752"/>
            <a:ext cx="6077152" cy="288032"/>
          </a:xfrm>
        </p:spPr>
        <p:txBody>
          <a:bodyPr/>
          <a:lstStyle/>
          <a:p>
            <a:pPr marL="342900" lvl="0" indent="-342900" algn="l">
              <a:spcBef>
                <a:spcPct val="20000"/>
              </a:spcBef>
              <a:spcAft>
                <a:spcPts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Неизгладимое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впечатление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оставила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у ребят подготовка и участие в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региональном интеллектуальном </a:t>
            </a:r>
            <a:r>
              <a:rPr lang="ru-RU" sz="2000" dirty="0" err="1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квесте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«Летние избирательные игры -2015» и III Фестивале детского творчества «Память Победы»,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посвященном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70-летию Победы в Великой Отечественной войне. </a:t>
            </a:r>
            <a:b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32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32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5" t="5661" r="7197"/>
          <a:stretch/>
        </p:blipFill>
        <p:spPr bwMode="auto">
          <a:xfrm>
            <a:off x="899592" y="2852936"/>
            <a:ext cx="3888432" cy="3312368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6" name="Picture 2" descr="C:\Users\Shilyahina\Desktop\максимова планы отчеты\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3" t="10690" r="6311" b="15694"/>
          <a:stretch/>
        </p:blipFill>
        <p:spPr bwMode="auto">
          <a:xfrm>
            <a:off x="4932040" y="2852936"/>
            <a:ext cx="3456384" cy="3312368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8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332656"/>
            <a:ext cx="5544616" cy="936104"/>
          </a:xfrm>
        </p:spPr>
        <p:txBody>
          <a:bodyPr/>
          <a:lstStyle/>
          <a:p>
            <a:pPr algn="l"/>
            <a:r>
              <a:rPr lang="ru-RU" sz="2000" dirty="0" smtClean="0">
                <a:latin typeface="Times New Roman"/>
                <a:ea typeface="Times New Roman"/>
              </a:rPr>
              <a:t> </a:t>
            </a:r>
            <a:br>
              <a:rPr lang="ru-RU" sz="2000" dirty="0" smtClean="0">
                <a:latin typeface="Times New Roman"/>
                <a:ea typeface="Times New Roman"/>
              </a:rPr>
            </a:br>
            <a:r>
              <a:rPr lang="ru-RU" sz="2000" dirty="0">
                <a:latin typeface="Times New Roman"/>
                <a:ea typeface="Times New Roman"/>
              </a:rPr>
              <a:t/>
            </a:r>
            <a:br>
              <a:rPr lang="ru-RU" sz="2000" dirty="0">
                <a:latin typeface="Times New Roman"/>
                <a:ea typeface="Times New Roman"/>
              </a:rPr>
            </a:br>
            <a:r>
              <a:rPr lang="ru-RU" sz="2000" dirty="0" smtClean="0">
                <a:latin typeface="Times New Roman"/>
                <a:ea typeface="Times New Roman"/>
              </a:rPr>
              <a:t/>
            </a:r>
            <a:br>
              <a:rPr lang="ru-RU" sz="2000" dirty="0" smtClean="0">
                <a:latin typeface="Times New Roman"/>
                <a:ea typeface="Times New Roman"/>
              </a:rPr>
            </a:br>
            <a:r>
              <a:rPr lang="ru-RU" sz="2000" dirty="0" smtClean="0">
                <a:latin typeface="Times New Roman"/>
                <a:ea typeface="Times New Roman"/>
              </a:rPr>
              <a:t/>
            </a:r>
            <a:br>
              <a:rPr lang="ru-RU" sz="2000" dirty="0" smtClean="0">
                <a:latin typeface="Times New Roman"/>
                <a:ea typeface="Times New Roman"/>
              </a:rPr>
            </a:br>
            <a:r>
              <a:rPr lang="ru-RU" sz="2000" dirty="0">
                <a:latin typeface="Times New Roman"/>
                <a:ea typeface="Times New Roman"/>
              </a:rPr>
              <a:t/>
            </a:r>
            <a:br>
              <a:rPr lang="ru-RU" sz="2000" dirty="0">
                <a:latin typeface="Times New Roman"/>
                <a:ea typeface="Times New Roman"/>
              </a:rPr>
            </a:br>
            <a:r>
              <a:rPr lang="ru-RU" sz="2000" dirty="0" smtClean="0">
                <a:latin typeface="Times New Roman"/>
                <a:ea typeface="Times New Roman"/>
              </a:rPr>
              <a:t/>
            </a:r>
            <a:br>
              <a:rPr lang="ru-RU" sz="2000" dirty="0" smtClean="0">
                <a:latin typeface="Times New Roman"/>
                <a:ea typeface="Times New Roman"/>
              </a:rPr>
            </a:br>
            <a:r>
              <a:rPr lang="ru-RU" sz="1800" dirty="0" smtClean="0">
                <a:latin typeface="Times New Roman"/>
                <a:ea typeface="Times New Roman"/>
              </a:rPr>
              <a:t>Кроме </a:t>
            </a:r>
            <a:r>
              <a:rPr lang="ru-RU" sz="1800" dirty="0">
                <a:latin typeface="Times New Roman"/>
                <a:ea typeface="Times New Roman"/>
              </a:rPr>
              <a:t>того внутри казарм работа  велась  с </a:t>
            </a:r>
            <a:r>
              <a:rPr lang="ru-RU" sz="1800" dirty="0" smtClean="0">
                <a:latin typeface="Times New Roman"/>
                <a:ea typeface="Times New Roman"/>
              </a:rPr>
              <a:t>учетом возрастных </a:t>
            </a:r>
            <a:r>
              <a:rPr lang="ru-RU" sz="1800" dirty="0">
                <a:latin typeface="Times New Roman"/>
                <a:ea typeface="Times New Roman"/>
              </a:rPr>
              <a:t>особенностей </a:t>
            </a:r>
            <a:r>
              <a:rPr lang="ru-RU" sz="1800" dirty="0" smtClean="0">
                <a:latin typeface="Times New Roman"/>
                <a:ea typeface="Times New Roman"/>
              </a:rPr>
              <a:t>армейцев. </a:t>
            </a:r>
            <a:r>
              <a:rPr lang="ru-RU" sz="1800" dirty="0">
                <a:latin typeface="Times New Roman"/>
                <a:ea typeface="Times New Roman"/>
              </a:rPr>
              <a:t>Д</a:t>
            </a:r>
            <a:r>
              <a:rPr lang="ru-RU" sz="1800" dirty="0" smtClean="0">
                <a:latin typeface="Times New Roman"/>
                <a:ea typeface="Times New Roman"/>
              </a:rPr>
              <a:t>ля </a:t>
            </a:r>
            <a:r>
              <a:rPr lang="ru-RU" sz="1800" dirty="0">
                <a:latin typeface="Times New Roman"/>
                <a:ea typeface="Times New Roman"/>
              </a:rPr>
              <a:t>юнармейцев </a:t>
            </a:r>
            <a:r>
              <a:rPr lang="ru-RU" sz="1800" dirty="0" smtClean="0">
                <a:latin typeface="Times New Roman"/>
                <a:ea typeface="Times New Roman"/>
              </a:rPr>
              <a:t>младшей возрастной  группы</a:t>
            </a:r>
            <a:r>
              <a:rPr lang="ru-RU" sz="1800" dirty="0">
                <a:latin typeface="Times New Roman"/>
                <a:ea typeface="Times New Roman"/>
              </a:rPr>
              <a:t>: игра-путешествие «Пешком в историю   </a:t>
            </a:r>
            <a:r>
              <a:rPr lang="ru-RU" sz="1800" dirty="0" smtClean="0">
                <a:latin typeface="Times New Roman"/>
                <a:ea typeface="Times New Roman"/>
              </a:rPr>
              <a:t> </a:t>
            </a:r>
            <a:r>
              <a:rPr lang="ru-RU" sz="1800" dirty="0">
                <a:latin typeface="Times New Roman"/>
                <a:ea typeface="Times New Roman"/>
              </a:rPr>
              <a:t>родного края», викторины «Вот она, какая -моя Родина большая», «Герб, флаг, гимн России»,</a:t>
            </a:r>
            <a:endParaRPr lang="ru-RU" sz="18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115616" y="2633903"/>
            <a:ext cx="2592288" cy="3489251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1800" dirty="0" smtClean="0">
                <a:latin typeface="Times New Roman"/>
                <a:ea typeface="Times New Roman"/>
              </a:rPr>
              <a:t>игра-путешествие </a:t>
            </a:r>
            <a:r>
              <a:rPr lang="ru-RU" sz="1800" dirty="0">
                <a:latin typeface="Times New Roman"/>
                <a:ea typeface="Times New Roman"/>
              </a:rPr>
              <a:t>«Машина времени», познавательная игра </a:t>
            </a:r>
            <a:r>
              <a:rPr lang="ru-RU" sz="1800" dirty="0" smtClean="0">
                <a:latin typeface="Times New Roman"/>
                <a:ea typeface="Times New Roman"/>
              </a:rPr>
              <a:t>«</a:t>
            </a:r>
            <a:r>
              <a:rPr lang="ru-RU" sz="1800" dirty="0">
                <a:latin typeface="Times New Roman"/>
                <a:ea typeface="Times New Roman"/>
              </a:rPr>
              <a:t>В гостях у истории», </a:t>
            </a:r>
            <a:endParaRPr lang="ru-RU" sz="1800" dirty="0" smtClean="0">
              <a:latin typeface="Times New Roman"/>
              <a:ea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1800" dirty="0" smtClean="0">
                <a:latin typeface="Times New Roman"/>
                <a:ea typeface="Times New Roman"/>
              </a:rPr>
              <a:t>конкурс </a:t>
            </a:r>
            <a:r>
              <a:rPr lang="ru-RU" sz="1800" dirty="0">
                <a:latin typeface="Times New Roman"/>
                <a:ea typeface="Times New Roman"/>
              </a:rPr>
              <a:t>рисунков </a:t>
            </a:r>
            <a:r>
              <a:rPr lang="ru-RU" sz="1800" dirty="0" smtClean="0">
                <a:latin typeface="Times New Roman"/>
                <a:ea typeface="Times New Roman"/>
              </a:rPr>
              <a:t>«</a:t>
            </a:r>
            <a:r>
              <a:rPr lang="ru-RU" sz="1800" dirty="0">
                <a:latin typeface="Times New Roman"/>
                <a:ea typeface="Times New Roman"/>
              </a:rPr>
              <a:t>Война глазами детей», тематический час «Скажи Телефону доверия «Да!», социальные  игры «Имею право»,  «Осторожно, пожар!».</a:t>
            </a:r>
          </a:p>
          <a:p>
            <a:pPr marL="0" indent="0"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636912"/>
            <a:ext cx="439248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76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60648"/>
            <a:ext cx="5400600" cy="2592288"/>
          </a:xfrm>
        </p:spPr>
        <p:txBody>
          <a:bodyPr/>
          <a:lstStyle/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Times New Roman"/>
              </a:rPr>
              <a:t>Для </a:t>
            </a:r>
            <a:r>
              <a:rPr lang="ru-RU" sz="2000" dirty="0">
                <a:latin typeface="Times New Roman"/>
                <a:ea typeface="Times New Roman"/>
              </a:rPr>
              <a:t>армейцев средней возрастной </a:t>
            </a:r>
            <a:r>
              <a:rPr lang="ru-RU" sz="2000" dirty="0" smtClean="0">
                <a:latin typeface="Times New Roman"/>
                <a:ea typeface="Times New Roman"/>
              </a:rPr>
              <a:t>группы проводилась </a:t>
            </a:r>
            <a:r>
              <a:rPr lang="ru-RU" sz="2000" dirty="0">
                <a:latin typeface="Times New Roman"/>
                <a:ea typeface="Times New Roman"/>
              </a:rPr>
              <a:t>занимательная беседа «Мои предки в труде и в бою», </a:t>
            </a:r>
            <a:r>
              <a:rPr lang="ru-RU" sz="2000" dirty="0" smtClean="0">
                <a:latin typeface="Times New Roman"/>
                <a:ea typeface="Times New Roman"/>
              </a:rPr>
              <a:t>викторина «Духовное </a:t>
            </a:r>
            <a:r>
              <a:rPr lang="ru-RU" sz="2000" dirty="0">
                <a:latin typeface="Times New Roman"/>
                <a:ea typeface="Times New Roman"/>
              </a:rPr>
              <a:t>наследие России», дидактическая игра «История слов», спортивная игра «За Родину!»,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564904"/>
            <a:ext cx="2520280" cy="3561259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dirty="0">
                <a:latin typeface="Times New Roman"/>
                <a:ea typeface="Times New Roman"/>
              </a:rPr>
              <a:t>диспут «Можно ли выбрать Родину?»,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социальные 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игры «В стране правовых знаний»,  «Путешествие в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страну </a:t>
            </a:r>
            <a:r>
              <a:rPr lang="ru-RU" sz="2000" dirty="0" err="1" smtClean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Светофорию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>»</a:t>
            </a:r>
            <a:r>
              <a:rPr lang="ru-RU" sz="4000" dirty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  <a:t/>
            </a:r>
            <a:br>
              <a:rPr lang="ru-RU" sz="4000" dirty="0">
                <a:solidFill>
                  <a:prstClr val="black"/>
                </a:solidFill>
                <a:latin typeface="Times New Roman"/>
                <a:ea typeface="Times New Roman"/>
                <a:cs typeface="+mj-cs"/>
              </a:rPr>
            </a:br>
            <a:endParaRPr lang="ru-RU" dirty="0"/>
          </a:p>
        </p:txBody>
      </p:sp>
      <p:pic>
        <p:nvPicPr>
          <p:cNvPr id="8194" name="Picture 2" descr="C:\Users\Shilyahina\Desktop\подоляко\EsOab6j4uQ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564904"/>
            <a:ext cx="4392488" cy="3528392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23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980728"/>
            <a:ext cx="5698976" cy="436910"/>
          </a:xfrm>
        </p:spPr>
        <p:txBody>
          <a:bodyPr/>
          <a:lstStyle/>
          <a:p>
            <a:pPr algn="l"/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Для юнармейцев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старшей возрастной категории интересно прошли интеллектуальная игра «Шаги к Великой Победе», викторина «Культура и традиции стран», беседа «Человек, личность, гражданин», программа «Знай свой край»,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132856"/>
            <a:ext cx="7200800" cy="3993307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2000" dirty="0" smtClean="0">
                <a:latin typeface="Times New Roman"/>
                <a:ea typeface="Times New Roman"/>
              </a:rPr>
              <a:t>                                краеведческая </a:t>
            </a:r>
            <a:r>
              <a:rPr lang="ru-RU" sz="2000" dirty="0">
                <a:latin typeface="Times New Roman"/>
                <a:ea typeface="Times New Roman"/>
              </a:rPr>
              <a:t>игра «Экспедиция в прошлое», игра «Тропа к генералу», викторина «Гражданином быть обязан!», интеллектуально-познавательная игра «Правовой калейдоскоп», соревнования по военно-спортивной подготовке.</a:t>
            </a:r>
          </a:p>
          <a:p>
            <a:endParaRPr lang="ru-RU" dirty="0"/>
          </a:p>
        </p:txBody>
      </p:sp>
      <p:pic>
        <p:nvPicPr>
          <p:cNvPr id="7170" name="Picture 2" descr="C:\Users\Shilyahina\Desktop\максимова планы отчеты\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2" t="26002" r="14200"/>
          <a:stretch/>
        </p:blipFill>
        <p:spPr bwMode="auto">
          <a:xfrm>
            <a:off x="2123728" y="3488602"/>
            <a:ext cx="4752528" cy="2636911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196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908720"/>
            <a:ext cx="5328592" cy="508918"/>
          </a:xfrm>
        </p:spPr>
        <p:txBody>
          <a:bodyPr/>
          <a:lstStyle/>
          <a:p>
            <a:pPr lvl="0" algn="l">
              <a:spcBef>
                <a:spcPct val="20000"/>
              </a:spcBef>
              <a:spcAft>
                <a:spcPts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</a:t>
            </a:r>
            <a:b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На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вечерней поверке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-форма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обратной связи, которая позволяла судить об эмоциональном состоянии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армейцев,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ежедневно-подводились итоги дня.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Воспитанники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обсуждали позитивные  и негативные стороны дня, выносили благодарность, высказывали свои пожелания.</a:t>
            </a:r>
            <a:b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924944"/>
            <a:ext cx="7200800" cy="3024337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2000" dirty="0" smtClean="0">
                <a:latin typeface="Times New Roman"/>
                <a:ea typeface="Times New Roman"/>
              </a:rPr>
              <a:t>Дополнительно </a:t>
            </a:r>
            <a:r>
              <a:rPr lang="ru-RU" sz="2000" dirty="0">
                <a:latin typeface="Times New Roman"/>
                <a:ea typeface="Times New Roman"/>
              </a:rPr>
              <a:t>для анализа армейского дня работал листок откровений. Он служил для того, чтобы получить от подростков отзыв о проведённых мероприятиях, о жизни «Армейского городка». Листок откровений постоянно находился </a:t>
            </a:r>
            <a:r>
              <a:rPr lang="ru-RU" sz="2000" dirty="0" smtClean="0">
                <a:latin typeface="Times New Roman"/>
                <a:ea typeface="Times New Roman"/>
              </a:rPr>
              <a:t>на информационном стенде, сделать </a:t>
            </a:r>
            <a:r>
              <a:rPr lang="ru-RU" sz="2000" dirty="0">
                <a:latin typeface="Times New Roman"/>
                <a:ea typeface="Times New Roman"/>
              </a:rPr>
              <a:t>в нем запись мог каждый</a:t>
            </a:r>
            <a:r>
              <a:rPr lang="ru-RU" dirty="0">
                <a:latin typeface="Times New Roman"/>
                <a:ea typeface="Times New Roman"/>
              </a:rPr>
              <a:t>. </a:t>
            </a:r>
            <a:r>
              <a:rPr lang="ru-RU" sz="2000" dirty="0">
                <a:latin typeface="Times New Roman"/>
                <a:ea typeface="Times New Roman"/>
              </a:rPr>
              <a:t>Для мониторинга личностного роста использовался рейтинг личностного роста участников смены. Рейтинг личностного роста - это сравнительная оценка различных сторон деятельности личности и его вклада в дела коллектива. Рейтинг определялся ежедневно на поверке (огоньке) в каждом взводе.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1947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980728"/>
            <a:ext cx="5328592" cy="720080"/>
          </a:xfrm>
        </p:spPr>
        <p:txBody>
          <a:bodyPr/>
          <a:lstStyle/>
          <a:p>
            <a:pPr lvl="0" algn="l">
              <a:spcBef>
                <a:spcPct val="20000"/>
              </a:spcBef>
              <a:spcAft>
                <a:spcPts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Кроме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того, каждый день армейцы вели и оформляли рукописную книгу «Будни и праздники армейского городка» и выпускали боевой листок. За активное участие во всех мероприятиях армейцы зарабатывали награды                      (звездочки и звезды).</a:t>
            </a:r>
            <a:b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0032" y="2708920"/>
            <a:ext cx="3312368" cy="3417243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2000" dirty="0" smtClean="0">
                <a:latin typeface="Times New Roman"/>
                <a:ea typeface="Times New Roman"/>
              </a:rPr>
              <a:t>По </a:t>
            </a:r>
            <a:r>
              <a:rPr lang="ru-RU" sz="2000" dirty="0">
                <a:latin typeface="Times New Roman"/>
                <a:ea typeface="Times New Roman"/>
              </a:rPr>
              <a:t>результатам смены «Под флагом России» отличившихся армейцев награждали дипломами, грамотами и памятными подарками, а родители получали благодарственное письмо и фотографию на память. 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0" t="3644" r="4630"/>
          <a:stretch/>
        </p:blipFill>
        <p:spPr bwMode="auto">
          <a:xfrm>
            <a:off x="1187624" y="2701566"/>
            <a:ext cx="3323303" cy="3330431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01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87824" y="836712"/>
            <a:ext cx="5328592" cy="1584177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218" name="Picture 2" descr="C:\Users\Shilyahina\Desktop\подоляко\yci_7ouWcQ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24944"/>
            <a:ext cx="3600400" cy="3068960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43808" y="836712"/>
            <a:ext cx="5328592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самым главным для каждого участника смены было включение в интересную увлекательную жизнь армейского городка,  незабываемые впечатления от новых встреч и знакомств, получение опыта совместной деятельности и приобщение к русским воинским традициям. </a:t>
            </a:r>
            <a:b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C:\Users\Shilyahina\Desktop\максимова планы отчеты\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4" t="18613" r="8683"/>
          <a:stretch/>
        </p:blipFill>
        <p:spPr bwMode="auto">
          <a:xfrm>
            <a:off x="933985" y="2924944"/>
            <a:ext cx="3600400" cy="3068960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8749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1196752"/>
            <a:ext cx="5688632" cy="220886"/>
          </a:xfrm>
        </p:spPr>
        <p:txBody>
          <a:bodyPr/>
          <a:lstStyle/>
          <a:p>
            <a:pPr lvl="0" algn="l">
              <a:spcBef>
                <a:spcPct val="20000"/>
              </a:spcBef>
            </a:pPr>
            <a:r>
              <a:rPr lang="ru-RU" sz="20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0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0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0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0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764704"/>
            <a:ext cx="5364088" cy="1726877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узнали  много нового об истории Тамбовской области, стали бережнее относиться к своему труду и труду другого человека. Существенно изменилось отношение  детей к старшим, к дому, в котором они живут, дети  узнали, что любовь к Родине начинается с любви и уважения в семье.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27984" y="2492896"/>
            <a:ext cx="385192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Подростки узнали  многие исторические факты о подвигах героев нашей страны разных времён, через осмысление своей жизненной позиции, получили представление о главных ценностях жизни, внесли  свой  вклад в  благоустройство «Жемчужины леса» и прилегающей лесной полосы - частички Тамбовского края, сформировали  дружный коллектив сверстников, объединенный едиными целями и задачами.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708920"/>
            <a:ext cx="3456384" cy="3384376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808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1124744"/>
            <a:ext cx="5400600" cy="1440160"/>
          </a:xfrm>
        </p:spPr>
        <p:txBody>
          <a:bodyPr/>
          <a:lstStyle/>
          <a:p>
            <a:pPr algn="just"/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                            Летняя смена – это не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просто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отдых - это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система разных дел, встреч, событий, которые, соединяясь вместе, создают ощущение одного большого события.</a:t>
            </a:r>
            <a:b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8064" y="2276872"/>
            <a:ext cx="3096344" cy="2448272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2000" dirty="0" smtClean="0">
                <a:latin typeface="Times New Roman"/>
                <a:ea typeface="Times New Roman"/>
              </a:rPr>
              <a:t>Мы</a:t>
            </a:r>
            <a:r>
              <a:rPr lang="ru-RU" sz="2000" dirty="0">
                <a:latin typeface="Times New Roman"/>
                <a:ea typeface="Times New Roman"/>
              </a:rPr>
              <a:t>, педагогический коллектив ТОГКУ СОН «Центр социальной помощи семье и детям «Жемчужина леса», старались делать </a:t>
            </a:r>
            <a:r>
              <a:rPr lang="ru-RU" sz="2000" dirty="0" smtClean="0">
                <a:latin typeface="Times New Roman"/>
                <a:ea typeface="Times New Roman"/>
              </a:rPr>
              <a:t>всё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для </a:t>
            </a:r>
            <a:r>
              <a:rPr lang="ru-RU" sz="2000" dirty="0" smtClean="0">
                <a:latin typeface="Times New Roman"/>
                <a:ea typeface="Times New Roman"/>
              </a:rPr>
              <a:t>того</a:t>
            </a:r>
            <a:r>
              <a:rPr lang="ru-RU" sz="2000" dirty="0">
                <a:latin typeface="Times New Roman"/>
                <a:ea typeface="Times New Roman"/>
              </a:rPr>
              <a:t>, чтобы </a:t>
            </a:r>
            <a:r>
              <a:rPr lang="ru-RU" sz="2000" dirty="0" smtClean="0">
                <a:latin typeface="Times New Roman"/>
                <a:ea typeface="Times New Roman"/>
              </a:rPr>
              <a:t>оправдать ожидание </a:t>
            </a:r>
            <a:r>
              <a:rPr lang="ru-RU" sz="2000" dirty="0">
                <a:latin typeface="Times New Roman"/>
                <a:ea typeface="Times New Roman"/>
              </a:rPr>
              <a:t>лета детьми, </a:t>
            </a:r>
            <a:r>
              <a:rPr lang="ru-RU" sz="2000" dirty="0" smtClean="0">
                <a:latin typeface="Times New Roman"/>
                <a:ea typeface="Times New Roman"/>
              </a:rPr>
              <a:t>                          родителями и организаторами </a:t>
            </a:r>
            <a:r>
              <a:rPr lang="ru-RU" sz="2000" dirty="0">
                <a:latin typeface="Times New Roman"/>
                <a:ea typeface="Times New Roman"/>
              </a:rPr>
              <a:t>летней </a:t>
            </a:r>
            <a:r>
              <a:rPr lang="ru-RU" sz="2000" dirty="0" smtClean="0">
                <a:latin typeface="Times New Roman"/>
                <a:ea typeface="Times New Roman"/>
              </a:rPr>
              <a:t> оздоровительной кампании  2015 года.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</a:rPr>
              <a:t> </a:t>
            </a:r>
            <a:endParaRPr lang="ru-RU" sz="2800" dirty="0">
              <a:latin typeface="Times New Roman"/>
              <a:ea typeface="Times New Roman"/>
            </a:endParaRPr>
          </a:p>
          <a:p>
            <a:pPr algn="just"/>
            <a:endParaRPr lang="ru-RU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708920"/>
            <a:ext cx="4104456" cy="3312368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96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26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561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Шаблон5</Template>
  <TotalTime>918</TotalTime>
  <Words>1263</Words>
  <Application>Microsoft Office PowerPoint</Application>
  <PresentationFormat>Экран (4:3)</PresentationFormat>
  <Paragraphs>74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Шаблон5</vt:lpstr>
      <vt:lpstr>Тамбовское областное  государственное казённое учреждение социального обслуживания населения «Центр социальной помощи семье и детям «Жемчужина леса»</vt:lpstr>
      <vt:lpstr>«От того, как мы воспитаем молодёжь, зависит то, сможет ли Россия сберечь и приумножить саму себя. Сможет ли она быть современной, перспективной, эффективно развивающейся, но в то же время сможет ли не растерять себя как нацию, не утратить свою</vt:lpstr>
      <vt:lpstr>    Несмотря на всплеск патриотизма в стране, деятельность по данному направлению требует активизации, так как стала всё более заметной постепенная утрата обществом традиционно патриотического сознания.</vt:lpstr>
      <vt:lpstr>     Программа 1-й летней смены в    Тамбовском областном государственном казённом учреждении социального обслуживания населения «Центр социальной помощи семье и детям «Жемчужина леса» «Под флагом России» составлена в рамках</vt:lpstr>
      <vt:lpstr> Цель Программы: создание условий для  формирования личности гражданина и патриота России с присущими ему ценностями, взглядами, ориентациями, установками, мотивами деятельности и поведения.  </vt:lpstr>
      <vt:lpstr>Для решения задач использовалось сложившееся социально-педагогическое пространство ТОГКУ СОН «ЦСПСД «Жемчужина леса» :  многолетний опыт   специалистов организующих  отдых детей и подростков не один десяток лет;  </vt:lpstr>
      <vt:lpstr>  Основными направлениями        реализации программы были: 1) гражданско-патриотическое (формирование гражданского самосознания, правовой культуры детей);   </vt:lpstr>
      <vt:lpstr>Первая лагерная смена проходила с 30 мая  по 19 июня 2015г.  Идея смены реализовалась через игровую модель «Армейский городок», законы и правила которого построены в соответствии с лучшими традициями </vt:lpstr>
      <vt:lpstr> 82 участника смены – дети в  возрасте от 6 до 16 лет , различного физического и умственного развития, из семей разных     социальных </vt:lpstr>
      <vt:lpstr>   Торжественное открытие смены состоялось в Международный день защиты детей, в рамках форума «Солнечный круг», посвященного 70-летию Победы в Великой Отечественной войне, под девизом «Наследники великой победы».</vt:lpstr>
      <vt:lpstr>    В Форуме приняли участие более 200 человек из ТОГКУ СОН «Центр социальной помощи семье и детям «Жемчужина леса», ТОГКСУ СО «Социальный приют для детей «Орешек», «Реабилитационный центр для детей и подростков с ограниченными возможностями «Росинка», МБОУ «Новолядинская СОШ» Тамбовского района,  Филиал МБОУ «Новолядинской СОШ в с. Столовое» Тамбовского района, МБОУ «Цнинская СОШ №1» Тамбовского района, МАОУ «СОШ №30» г. Тамбова. </vt:lpstr>
      <vt:lpstr>На торжественном открытии Форума с поздравлением и приветствием выступили: ветеран Великой Отечественной войны участник юбилейного парада в Москве, посвященного 70-летию Победы, Владимир Антонович Севрюков;   </vt:lpstr>
      <vt:lpstr>     Участники Форума почтили память погибших воинов и направили делегацию для возложения гирлянды Славы к обелиску в с. Большая Липовица Тамбовского района, расположенного недалеко от ТОГКУ СОН «Центр социальной помощи семье и детям «Жемчужина леса».</vt:lpstr>
      <vt:lpstr> Программа Форума была очень интересной и насыщенной:  дети участвовали в литературно-поэтической композиции «И пушки говорили, и музы не молчали», литературном вояже «Жанромания», </vt:lpstr>
      <vt:lpstr>Во второй половине дня дети активно и с удовольствием  занимались в Панораме увлечений «Научился сам - научи другого» и посетили: мастер-класс декупаж «Волшебный лес», мастер-класс канзаши «Яблоневый цвет»,</vt:lpstr>
      <vt:lpstr> По завершению работы Форума «Солнечный круг» состоялось посвящение участников смены в юнармейцы, а также  принято обращение ко всем участникам форума. После праздника начинались армейские будни. </vt:lpstr>
      <vt:lpstr>      В соответствии с традициями военных школ и училищ  день в специализированной смене начинался с команды «Подъём!», утренней зарядки и  пробежки, столовой, ПХД (парково-хозяйственной деятельности - уборке в казармах и прилегающей территории) и развода на плацу.  </vt:lpstr>
      <vt:lpstr>      Ежедневными  обязательными занятиями  были: строевая подготовка, основы безопасной жизнедеятельности и техники выживания в экстремальных условиях, а также  отработка навыков рукопашного боя, армреслинга и кёкусинкай  карате. </vt:lpstr>
      <vt:lpstr> В смене прошли незабываемые для детей мероприятия: концерт-реквием «И помнит мир спасенный»; акция ко Дню памяти и скорби «Эта память, верьте, люди, всей земле нужна…»; конкурс плакатов «Высокое звание – российский солдат» </vt:lpstr>
      <vt:lpstr>Состоялся однодневный поход к обелиску Славы в с.Большая Липовица Тамбовского района; фестиваль патриотической песни «Память сердца».</vt:lpstr>
      <vt:lpstr>      Неизгладимое впечатление оставила у ребят подготовка и участие в региональном интеллектуальном квесте «Летние избирательные игры -2015» и III Фестивале детского творчества «Память Победы», посвященном 70-летию Победы в Великой Отечественной войне.   </vt:lpstr>
      <vt:lpstr>       Кроме того внутри казарм работа  велась  с учетом возрастных особенностей армейцев. Для юнармейцев младшей возрастной  группы: игра-путешествие «Пешком в историю    родного края», викторины «Вот она, какая -моя Родина большая», «Герб, флаг, гимн России»,</vt:lpstr>
      <vt:lpstr>Для армейцев средней возрастной группы проводилась занимательная беседа «Мои предки в труде и в бою», викторина «Духовное наследие России», дидактическая игра «История слов», спортивная игра «За Родину!», </vt:lpstr>
      <vt:lpstr> Для юнармейцев старшей возрастной категории интересно прошли интеллектуальная игра «Шаги к Великой Победе», викторина «Культура и традиции стран», беседа «Человек, личность, гражданин», программа «Знай свой край»,</vt:lpstr>
      <vt:lpstr>       На вечерней поверке -форма обратной связи, которая позволяла судить об эмоциональном состоянии армейцев, ежедневно-подводились итоги дня. Воспитанники обсуждали позитивные  и негативные стороны дня, выносили благодарность, высказывали свои пожелания. </vt:lpstr>
      <vt:lpstr>    Кроме того, каждый день армейцы вели и оформляли рукописную книгу «Будни и праздники армейского городка» и выпускали боевой листок. За активное участие во всех мероприятиях армейцы зарабатывали награды                      (звездочки и звезды). </vt:lpstr>
      <vt:lpstr>Презентация PowerPoint</vt:lpstr>
      <vt:lpstr>    </vt:lpstr>
      <vt:lpstr>                             Летняя смена – это не просто отдых - это система разных дел, встреч, событий, которые, соединяясь вместе, создают ощущение одного большого события.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Shilyahina</dc:creator>
  <cp:lastModifiedBy>Shilyahina</cp:lastModifiedBy>
  <cp:revision>95</cp:revision>
  <dcterms:created xsi:type="dcterms:W3CDTF">2015-09-09T14:12:18Z</dcterms:created>
  <dcterms:modified xsi:type="dcterms:W3CDTF">2015-09-15T11:28:04Z</dcterms:modified>
</cp:coreProperties>
</file>