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6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7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Распределение </a:t>
            </a:r>
            <a:r>
              <a:rPr lang="ru-RU" dirty="0" smtClean="0"/>
              <a:t>мнений</a:t>
            </a:r>
            <a:endParaRPr lang="ru-RU" dirty="0"/>
          </a:p>
        </c:rich>
      </c:tx>
      <c:layout>
        <c:manualLayout>
          <c:xMode val="edge"/>
          <c:yMode val="edge"/>
          <c:x val="0.30603798325429726"/>
          <c:y val="2.06046704640791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extLst>
                <c:ext xmlns:c15="http://schemas.microsoft.com/office/drawing/2012/chart" uri="{02D57815-91ED-43cb-92C2-25804820EDAC}">
                  <c15:fullRef>
                    <c15:sqref>Лист1!$A$2:$A$5</c15:sqref>
                  </c15:fullRef>
                </c:ext>
              </c:extLst>
              <c:f>Лист1!$A$2:$A$4</c:f>
              <c:strCache>
                <c:ptCount val="3"/>
                <c:pt idx="0">
                  <c:v>Да</c:v>
                </c:pt>
                <c:pt idx="1">
                  <c:v>Нет</c:v>
                </c:pt>
                <c:pt idx="2">
                  <c:v>Не знаю</c:v>
                </c:pt>
              </c:strCache>
            </c:strRef>
          </c:cat>
          <c:val>
            <c:numRef>
              <c:extLst>
                <c:ext xmlns:c15="http://schemas.microsoft.com/office/drawing/2012/chart" uri="{02D57815-91ED-43cb-92C2-25804820EDAC}">
                  <c15:fullRef>
                    <c15:sqref>Лист1!$B$2:$B$5</c15:sqref>
                  </c15:fullRef>
                </c:ext>
              </c:extLst>
              <c:f>Лист1!$B$2:$B$4</c:f>
              <c:numCache>
                <c:formatCode>General</c:formatCode>
                <c:ptCount val="3"/>
                <c:pt idx="0">
                  <c:v>0.3</c:v>
                </c:pt>
                <c:pt idx="1">
                  <c:v>0.3</c:v>
                </c:pt>
                <c:pt idx="2">
                  <c:v>0.3</c:v>
                </c:pt>
              </c:numCache>
            </c:numRef>
          </c:val>
          <c:extLst>
            <c:ext xmlns:c15="http://schemas.microsoft.com/office/drawing/2012/chart" uri="{02D57815-91ED-43cb-92C2-25804820EDAC}">
              <c15:categoryFilterExceptions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Распределение мнений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extLst>
                <c:ext xmlns:c15="http://schemas.microsoft.com/office/drawing/2012/chart" uri="{02D57815-91ED-43cb-92C2-25804820EDAC}">
                  <c15:fullRef>
                    <c15:sqref>Лист1!$A$2:$A$5</c15:sqref>
                  </c15:fullRef>
                </c:ext>
              </c:extLst>
              <c:f>Лист1!$A$2:$A$4</c:f>
              <c:strCache>
                <c:ptCount val="3"/>
                <c:pt idx="0">
                  <c:v>Да</c:v>
                </c:pt>
                <c:pt idx="1">
                  <c:v>Нет</c:v>
                </c:pt>
                <c:pt idx="2">
                  <c:v>Не знаю</c:v>
                </c:pt>
              </c:strCache>
            </c:strRef>
          </c:cat>
          <c:val>
            <c:numRef>
              <c:extLst>
                <c:ext xmlns:c15="http://schemas.microsoft.com/office/drawing/2012/chart" uri="{02D57815-91ED-43cb-92C2-25804820EDAC}">
                  <c15:fullRef>
                    <c15:sqref>Лист1!$B$2:$B$5</c15:sqref>
                  </c15:fullRef>
                </c:ext>
              </c:extLst>
              <c:f>Лист1!$B$2:$B$4</c:f>
              <c:numCache>
                <c:formatCode>General</c:formatCode>
                <c:ptCount val="3"/>
                <c:pt idx="0" formatCode="d\-mmm">
                  <c:v>4</c:v>
                </c:pt>
                <c:pt idx="1">
                  <c:v>83.3</c:v>
                </c:pt>
                <c:pt idx="2">
                  <c:v>12.5</c:v>
                </c:pt>
              </c:numCache>
            </c:numRef>
          </c:val>
          <c:extLst>
            <c:ext xmlns:c15="http://schemas.microsoft.com/office/drawing/2012/chart" uri="{02D57815-91ED-43cb-92C2-25804820EDAC}">
              <c15:categoryFilterExceptions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1.5941339522118125E-2"/>
          <c:y val="0.10382957197145012"/>
          <c:w val="0.86754196069803668"/>
          <c:h val="0.87386309444872345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Распределение мнений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extLst>
                <c:ext xmlns:c15="http://schemas.microsoft.com/office/drawing/2012/chart" uri="{02D57815-91ED-43cb-92C2-25804820EDAC}">
                  <c15:fullRef>
                    <c15:sqref>Лист1!$A$2:$A$5</c15:sqref>
                  </c15:fullRef>
                </c:ext>
              </c:extLst>
              <c:f>Лист1!$A$2:$A$4</c:f>
              <c:strCache>
                <c:ptCount val="3"/>
                <c:pt idx="0">
                  <c:v>Да</c:v>
                </c:pt>
                <c:pt idx="1">
                  <c:v>Нет</c:v>
                </c:pt>
                <c:pt idx="2">
                  <c:v>Не знаю</c:v>
                </c:pt>
              </c:strCache>
            </c:strRef>
          </c:cat>
          <c:val>
            <c:numRef>
              <c:extLst>
                <c:ext xmlns:c15="http://schemas.microsoft.com/office/drawing/2012/chart" uri="{02D57815-91ED-43cb-92C2-25804820EDAC}">
                  <c15:fullRef>
                    <c15:sqref>Лист1!$B$2:$B$5</c15:sqref>
                  </c15:fullRef>
                </c:ext>
              </c:extLst>
              <c:f>Лист1!$B$2:$B$4</c:f>
              <c:numCache>
                <c:formatCode>General</c:formatCode>
                <c:ptCount val="3"/>
                <c:pt idx="0">
                  <c:v>53.5</c:v>
                </c:pt>
                <c:pt idx="1">
                  <c:v>32.1</c:v>
                </c:pt>
                <c:pt idx="2">
                  <c:v>14.2</c:v>
                </c:pt>
              </c:numCache>
            </c:numRef>
          </c:val>
          <c:extLst>
            <c:ext xmlns:c15="http://schemas.microsoft.com/office/drawing/2012/chart" uri="{02D57815-91ED-43cb-92C2-25804820EDAC}">
              <c15:categoryFilterExceptions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Распределение мнений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extLst>
                <c:ext xmlns:c15="http://schemas.microsoft.com/office/drawing/2012/chart" uri="{02D57815-91ED-43cb-92C2-25804820EDAC}">
                  <c15:fullRef>
                    <c15:sqref>Лист1!$A$2:$A$5</c15:sqref>
                  </c15:fullRef>
                </c:ext>
              </c:extLst>
              <c:f>Лист1!$A$2:$A$4</c:f>
              <c:strCache>
                <c:ptCount val="3"/>
                <c:pt idx="0">
                  <c:v>Да</c:v>
                </c:pt>
                <c:pt idx="1">
                  <c:v>Нет</c:v>
                </c:pt>
                <c:pt idx="2">
                  <c:v>Не знаю</c:v>
                </c:pt>
              </c:strCache>
            </c:strRef>
          </c:cat>
          <c:val>
            <c:numRef>
              <c:extLst>
                <c:ext xmlns:c15="http://schemas.microsoft.com/office/drawing/2012/chart" uri="{02D57815-91ED-43cb-92C2-25804820EDAC}">
                  <c15:fullRef>
                    <c15:sqref>Лист1!$B$2:$B$5</c15:sqref>
                  </c15:fullRef>
                </c:ext>
              </c:extLst>
              <c:f>Лист1!$B$2:$B$4</c:f>
              <c:numCache>
                <c:formatCode>General</c:formatCode>
                <c:ptCount val="3"/>
                <c:pt idx="0">
                  <c:v>46.4</c:v>
                </c:pt>
                <c:pt idx="1">
                  <c:v>35.700000000000003</c:v>
                </c:pt>
                <c:pt idx="2">
                  <c:v>21.4</c:v>
                </c:pt>
              </c:numCache>
            </c:numRef>
          </c:val>
          <c:extLst>
            <c:ext xmlns:c15="http://schemas.microsoft.com/office/drawing/2012/chart" uri="{02D57815-91ED-43cb-92C2-25804820EDAC}">
              <c15:categoryFilterExceptions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 algn="just"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Распределение мнений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extLst>
                <c:ext xmlns:c15="http://schemas.microsoft.com/office/drawing/2012/chart" uri="{02D57815-91ED-43cb-92C2-25804820EDAC}">
                  <c15:fullRef>
                    <c15:sqref>Лист1!$A$2:$A$5</c15:sqref>
                  </c15:fullRef>
                </c:ext>
              </c:extLst>
              <c:f>Лист1!$A$2:$A$4</c:f>
              <c:strCache>
                <c:ptCount val="3"/>
                <c:pt idx="0">
                  <c:v>Да</c:v>
                </c:pt>
                <c:pt idx="1">
                  <c:v>Нет</c:v>
                </c:pt>
                <c:pt idx="2">
                  <c:v>Не знаю</c:v>
                </c:pt>
              </c:strCache>
            </c:strRef>
          </c:cat>
          <c:val>
            <c:numRef>
              <c:extLst>
                <c:ext xmlns:c15="http://schemas.microsoft.com/office/drawing/2012/chart" uri="{02D57815-91ED-43cb-92C2-25804820EDAC}">
                  <c15:fullRef>
                    <c15:sqref>Лист1!$B$2:$B$5</c15:sqref>
                  </c15:fullRef>
                </c:ext>
              </c:extLst>
              <c:f>Лист1!$B$2:$B$4</c:f>
              <c:numCache>
                <c:formatCode>General</c:formatCode>
                <c:ptCount val="3"/>
                <c:pt idx="0">
                  <c:v>46.4</c:v>
                </c:pt>
                <c:pt idx="1">
                  <c:v>35.700000000000003</c:v>
                </c:pt>
                <c:pt idx="2" formatCode="d\-mmm">
                  <c:v>21</c:v>
                </c:pt>
              </c:numCache>
            </c:numRef>
          </c:val>
          <c:extLst>
            <c:ext xmlns:c15="http://schemas.microsoft.com/office/drawing/2012/chart" uri="{02D57815-91ED-43cb-92C2-25804820EDAC}">
              <c15:categoryFilterExceptions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 smtClean="0"/>
              <a:t>Распределение </a:t>
            </a:r>
            <a:r>
              <a:rPr lang="ru-RU" dirty="0"/>
              <a:t>мнений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1.8749999999999999E-2"/>
          <c:y val="0.10205867974540601"/>
          <c:w val="0.85718749999999999"/>
          <c:h val="0.86747257212890183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Распределеие мнений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extLst>
                <c:ext xmlns:c15="http://schemas.microsoft.com/office/drawing/2012/chart" uri="{02D57815-91ED-43cb-92C2-25804820EDAC}">
                  <c15:fullRef>
                    <c15:sqref>Лист1!$A$2:$A$5</c15:sqref>
                  </c15:fullRef>
                </c:ext>
              </c:extLst>
              <c:f>Лист1!$A$2:$A$4</c:f>
              <c:strCache>
                <c:ptCount val="3"/>
                <c:pt idx="0">
                  <c:v>Да</c:v>
                </c:pt>
                <c:pt idx="1">
                  <c:v>Нет</c:v>
                </c:pt>
                <c:pt idx="2">
                  <c:v>Не знаю</c:v>
                </c:pt>
              </c:strCache>
            </c:strRef>
          </c:cat>
          <c:val>
            <c:numRef>
              <c:extLst>
                <c:ext xmlns:c15="http://schemas.microsoft.com/office/drawing/2012/chart" uri="{02D57815-91ED-43cb-92C2-25804820EDAC}">
                  <c15:fullRef>
                    <c15:sqref>Лист1!$B$2:$B$5</c15:sqref>
                  </c15:fullRef>
                </c:ext>
              </c:extLst>
              <c:f>Лист1!$B$2:$B$4</c:f>
              <c:numCache>
                <c:formatCode>General</c:formatCode>
                <c:ptCount val="3"/>
                <c:pt idx="0">
                  <c:v>35.700000000000003</c:v>
                </c:pt>
                <c:pt idx="1">
                  <c:v>42.9</c:v>
                </c:pt>
                <c:pt idx="2">
                  <c:v>21.7</c:v>
                </c:pt>
              </c:numCache>
            </c:numRef>
          </c:val>
          <c:extLst>
            <c:ext xmlns:c15="http://schemas.microsoft.com/office/drawing/2012/chart" uri="{02D57815-91ED-43cb-92C2-25804820EDAC}">
              <c15:categoryFilterExceptions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Распределение мнений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extLst>
                <c:ext xmlns:c15="http://schemas.microsoft.com/office/drawing/2012/chart" uri="{02D57815-91ED-43cb-92C2-25804820EDAC}">
                  <c15:fullRef>
                    <c15:sqref>Лист1!$A$2:$A$5</c15:sqref>
                  </c15:fullRef>
                </c:ext>
              </c:extLst>
              <c:f>Лист1!$A$2:$A$4</c:f>
              <c:strCache>
                <c:ptCount val="3"/>
                <c:pt idx="0">
                  <c:v>Да</c:v>
                </c:pt>
                <c:pt idx="1">
                  <c:v>Нет</c:v>
                </c:pt>
                <c:pt idx="2">
                  <c:v>Не знаю</c:v>
                </c:pt>
              </c:strCache>
            </c:strRef>
          </c:cat>
          <c:val>
            <c:numRef>
              <c:extLst>
                <c:ext xmlns:c15="http://schemas.microsoft.com/office/drawing/2012/chart" uri="{02D57815-91ED-43cb-92C2-25804820EDAC}">
                  <c15:fullRef>
                    <c15:sqref>Лист1!$B$2:$B$5</c15:sqref>
                  </c15:fullRef>
                </c:ext>
              </c:extLst>
              <c:f>Лист1!$B$2:$B$4</c:f>
              <c:numCache>
                <c:formatCode>General</c:formatCode>
                <c:ptCount val="3"/>
                <c:pt idx="0">
                  <c:v>28.6</c:v>
                </c:pt>
                <c:pt idx="1">
                  <c:v>53.6</c:v>
                </c:pt>
                <c:pt idx="2">
                  <c:v>17.899999999999999</c:v>
                </c:pt>
              </c:numCache>
            </c:numRef>
          </c:val>
          <c:extLst>
            <c:ext xmlns:c15="http://schemas.microsoft.com/office/drawing/2012/chart" uri="{02D57815-91ED-43cb-92C2-25804820EDAC}">
              <c15:categoryFilterExceptions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A568B-4473-4FE4-A7DA-D9E5D5C5448B}" type="datetimeFigureOut">
              <a:rPr lang="ru-RU" smtClean="0"/>
              <a:t>03.01.2015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D3BDB-5FFD-492C-B1CE-5D839AC621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6083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A568B-4473-4FE4-A7DA-D9E5D5C5448B}" type="datetimeFigureOut">
              <a:rPr lang="ru-RU" smtClean="0"/>
              <a:t>03.01.2015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D3BDB-5FFD-492C-B1CE-5D839AC621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554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A568B-4473-4FE4-A7DA-D9E5D5C5448B}" type="datetimeFigureOut">
              <a:rPr lang="ru-RU" smtClean="0"/>
              <a:t>03.01.2015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D3BDB-5FFD-492C-B1CE-5D839AC621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7527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A568B-4473-4FE4-A7DA-D9E5D5C5448B}" type="datetimeFigureOut">
              <a:rPr lang="ru-RU" smtClean="0"/>
              <a:t>03.01.2015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D3BDB-5FFD-492C-B1CE-5D839AC621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1212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A568B-4473-4FE4-A7DA-D9E5D5C5448B}" type="datetimeFigureOut">
              <a:rPr lang="ru-RU" smtClean="0"/>
              <a:t>03.01.2015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D3BDB-5FFD-492C-B1CE-5D839AC621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4519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A568B-4473-4FE4-A7DA-D9E5D5C5448B}" type="datetimeFigureOut">
              <a:rPr lang="ru-RU" smtClean="0"/>
              <a:t>03.01.2015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D3BDB-5FFD-492C-B1CE-5D839AC621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6017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A568B-4473-4FE4-A7DA-D9E5D5C5448B}" type="datetimeFigureOut">
              <a:rPr lang="ru-RU" smtClean="0"/>
              <a:t>03.01.2015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D3BDB-5FFD-492C-B1CE-5D839AC621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508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A568B-4473-4FE4-A7DA-D9E5D5C5448B}" type="datetimeFigureOut">
              <a:rPr lang="ru-RU" smtClean="0"/>
              <a:t>03.01.2015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D3BDB-5FFD-492C-B1CE-5D839AC621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1475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A568B-4473-4FE4-A7DA-D9E5D5C5448B}" type="datetimeFigureOut">
              <a:rPr lang="ru-RU" smtClean="0"/>
              <a:t>03.01.2015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D3BDB-5FFD-492C-B1CE-5D839AC621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0804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A568B-4473-4FE4-A7DA-D9E5D5C5448B}" type="datetimeFigureOut">
              <a:rPr lang="ru-RU" smtClean="0"/>
              <a:t>03.01.2015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D3BDB-5FFD-492C-B1CE-5D839AC621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8378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A568B-4473-4FE4-A7DA-D9E5D5C5448B}" type="datetimeFigureOut">
              <a:rPr lang="ru-RU" smtClean="0"/>
              <a:t>03.01.2015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D3BDB-5FFD-492C-B1CE-5D839AC62168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08812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A568B-4473-4FE4-A7DA-D9E5D5C5448B}" type="datetimeFigureOut">
              <a:rPr lang="ru-RU" smtClean="0"/>
              <a:t>03.01.2015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D3BDB-5FFD-492C-B1CE-5D839AC621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812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A568B-4473-4FE4-A7DA-D9E5D5C5448B}" type="datetimeFigureOut">
              <a:rPr lang="ru-RU" smtClean="0"/>
              <a:t>03.01.2015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D3BDB-5FFD-492C-B1CE-5D839AC62168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25237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A568B-4473-4FE4-A7DA-D9E5D5C5448B}" type="datetimeFigureOut">
              <a:rPr lang="ru-RU" smtClean="0"/>
              <a:t>03.01.2015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D3BDB-5FFD-492C-B1CE-5D839AC621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2409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A568B-4473-4FE4-A7DA-D9E5D5C5448B}" type="datetimeFigureOut">
              <a:rPr lang="ru-RU" smtClean="0"/>
              <a:t>03.01.2015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D3BDB-5FFD-492C-B1CE-5D839AC621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8060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A568B-4473-4FE4-A7DA-D9E5D5C5448B}" type="datetimeFigureOut">
              <a:rPr lang="ru-RU" smtClean="0"/>
              <a:t>03.01.2015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D3BDB-5FFD-492C-B1CE-5D839AC621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1231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1A568B-4473-4FE4-A7DA-D9E5D5C5448B}" type="datetimeFigureOut">
              <a:rPr lang="ru-RU" smtClean="0"/>
              <a:t>03.01.2015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4BD3BDB-5FFD-492C-B1CE-5D839AC621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5786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890516" y="890518"/>
            <a:ext cx="5343099" cy="356206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170886" y="790575"/>
            <a:ext cx="4825337" cy="321689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rot="20280373">
            <a:off x="2026692" y="1784559"/>
            <a:ext cx="7766936" cy="1646302"/>
          </a:xfrm>
        </p:spPr>
        <p:txBody>
          <a:bodyPr/>
          <a:lstStyle/>
          <a:p>
            <a:r>
              <a:rPr lang="ru-RU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Идеальный лагерь глазами 3 отряда</a:t>
            </a:r>
            <a:endParaRPr lang="ru-RU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50100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6477" y="163772"/>
            <a:ext cx="1101374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Мы задали несколько вопросов нашим ребятам и оценили их ответы в виде процентной диаграммы.</a:t>
            </a:r>
            <a:endParaRPr lang="ru-RU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136477" y="1651379"/>
            <a:ext cx="11191165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sz="3200" dirty="0" smtClean="0"/>
              <a:t>Я считаю, что знаю как должен выглядеть лагерь мечты.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3200" dirty="0" smtClean="0"/>
              <a:t>Идеальный лагерь оснащен технически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3200" dirty="0" smtClean="0"/>
              <a:t>В идеальном лагере существует инклюзивный подход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3200" dirty="0" smtClean="0"/>
              <a:t>Считаете ли вы что стажеры(</a:t>
            </a:r>
            <a:r>
              <a:rPr lang="en-US" sz="3200" dirty="0" smtClean="0"/>
              <a:t>&lt;</a:t>
            </a:r>
            <a:r>
              <a:rPr lang="ru-RU" sz="3200" dirty="0" smtClean="0"/>
              <a:t>18 лет) должны стоять/нужны на отрядах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3200" dirty="0" smtClean="0"/>
              <a:t>Должен ли детский актив лагеря работать круглый год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3200" dirty="0" smtClean="0"/>
              <a:t>Должны ли дети разработать устав лагеря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3200" dirty="0" smtClean="0"/>
              <a:t>В идеальном лагере действует система «полного доверия» , свободного передвижения по территории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25258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0125" y="-27296"/>
            <a:ext cx="11193226" cy="853514"/>
          </a:xfrm>
          <a:prstGeom prst="rect">
            <a:avLst/>
          </a:prstGeom>
        </p:spPr>
      </p:pic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:p14="http://schemas.microsoft.com/office/powerpoint/2010/main" val="3944998675"/>
              </p:ext>
            </p:extLst>
          </p:nvPr>
        </p:nvGraphicFramePr>
        <p:xfrm>
          <a:off x="537028" y="807142"/>
          <a:ext cx="8665029" cy="55472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55627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88423" y="0"/>
            <a:ext cx="114372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Идеальный лагерь оснащен технически</a:t>
            </a:r>
            <a:endParaRPr lang="ru-RU" sz="3200" dirty="0"/>
          </a:p>
        </p:txBody>
      </p:sp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3855174981"/>
              </p:ext>
            </p:extLst>
          </p:nvPr>
        </p:nvGraphicFramePr>
        <p:xfrm>
          <a:off x="493485" y="821266"/>
          <a:ext cx="8577944" cy="58117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90357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16415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3200" dirty="0">
                <a:solidFill>
                  <a:prstClr val="black"/>
                </a:solidFill>
              </a:rPr>
              <a:t>В идеальном лагере существует инклюзивный подход</a:t>
            </a:r>
          </a:p>
        </p:txBody>
      </p: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4128726198"/>
              </p:ext>
            </p:extLst>
          </p:nvPr>
        </p:nvGraphicFramePr>
        <p:xfrm>
          <a:off x="489803" y="584775"/>
          <a:ext cx="8763379" cy="56931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21074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0691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3200" dirty="0">
                <a:solidFill>
                  <a:prstClr val="black"/>
                </a:solidFill>
              </a:rPr>
              <a:t>Считаете ли вы что стажеры(</a:t>
            </a:r>
            <a:r>
              <a:rPr lang="en-US" sz="3200" dirty="0">
                <a:solidFill>
                  <a:prstClr val="black"/>
                </a:solidFill>
              </a:rPr>
              <a:t>&lt;</a:t>
            </a:r>
            <a:r>
              <a:rPr lang="ru-RU" sz="3200" dirty="0">
                <a:solidFill>
                  <a:prstClr val="black"/>
                </a:solidFill>
              </a:rPr>
              <a:t>18 лет) должны стоять/нужны на отрядах</a:t>
            </a:r>
          </a:p>
        </p:txBody>
      </p: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4181134404"/>
              </p:ext>
            </p:extLst>
          </p:nvPr>
        </p:nvGraphicFramePr>
        <p:xfrm>
          <a:off x="558042" y="1183690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35749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17552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3200" dirty="0">
                <a:solidFill>
                  <a:prstClr val="black"/>
                </a:solidFill>
              </a:rPr>
              <a:t>Должен ли детский актив лагеря работать круглый год</a:t>
            </a:r>
          </a:p>
        </p:txBody>
      </p: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67997154"/>
              </p:ext>
            </p:extLst>
          </p:nvPr>
        </p:nvGraphicFramePr>
        <p:xfrm>
          <a:off x="448859" y="760610"/>
          <a:ext cx="8749731" cy="56538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94035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flipH="1">
            <a:off x="0" y="0"/>
            <a:ext cx="118141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3200" dirty="0">
                <a:solidFill>
                  <a:prstClr val="black"/>
                </a:solidFill>
              </a:rPr>
              <a:t>Должны ли дети разработать устав лагеря</a:t>
            </a:r>
          </a:p>
        </p:txBody>
      </p: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938055993"/>
              </p:ext>
            </p:extLst>
          </p:nvPr>
        </p:nvGraphicFramePr>
        <p:xfrm>
          <a:off x="435211" y="760609"/>
          <a:ext cx="8749731" cy="56538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68544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17370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3200" dirty="0">
                <a:solidFill>
                  <a:prstClr val="black"/>
                </a:solidFill>
              </a:rPr>
              <a:t>В идеальном лагере действует система «полного доверия» , свободного передвижения по территории</a:t>
            </a:r>
          </a:p>
        </p:txBody>
      </p: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995501494"/>
              </p:ext>
            </p:extLst>
          </p:nvPr>
        </p:nvGraphicFramePr>
        <p:xfrm>
          <a:off x="476154" y="1224633"/>
          <a:ext cx="8449482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27455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flipH="1">
            <a:off x="1487605" y="2361062"/>
            <a:ext cx="902117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 smtClean="0"/>
              <a:t>Спасибо за внимание!</a:t>
            </a:r>
          </a:p>
          <a:p>
            <a:endParaRPr lang="ru-RU" sz="4400" dirty="0" smtClean="0"/>
          </a:p>
          <a:p>
            <a:r>
              <a:rPr lang="ru-RU" sz="4400" dirty="0" smtClean="0"/>
              <a:t>Третий отряд желает вам счастья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3525011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Зеленый и желтый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103</TotalTime>
  <Words>158</Words>
  <Application>Microsoft Office PowerPoint</Application>
  <PresentationFormat>Широкоэкранный</PresentationFormat>
  <Paragraphs>25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Trebuchet MS</vt:lpstr>
      <vt:lpstr>Wingdings 3</vt:lpstr>
      <vt:lpstr>Грань</vt:lpstr>
      <vt:lpstr>Идеальный лагерь глазами 3 отряда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Идеальный лагерь глазами 3 отряда</dc:title>
  <dc:creator>Надежда Дроздовска</dc:creator>
  <cp:lastModifiedBy>Надежда Дроздовска</cp:lastModifiedBy>
  <cp:revision>12</cp:revision>
  <dcterms:created xsi:type="dcterms:W3CDTF">2015-01-03T04:03:41Z</dcterms:created>
  <dcterms:modified xsi:type="dcterms:W3CDTF">2015-01-03T14:15:09Z</dcterms:modified>
</cp:coreProperties>
</file>